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0" r:id="rId3"/>
    <p:sldId id="271" r:id="rId4"/>
    <p:sldId id="257" r:id="rId5"/>
    <p:sldId id="258" r:id="rId6"/>
    <p:sldId id="259" r:id="rId7"/>
    <p:sldId id="272" r:id="rId8"/>
    <p:sldId id="273" r:id="rId9"/>
    <p:sldId id="278" r:id="rId10"/>
    <p:sldId id="274" r:id="rId11"/>
    <p:sldId id="275" r:id="rId12"/>
    <p:sldId id="277" r:id="rId13"/>
    <p:sldId id="276" r:id="rId14"/>
    <p:sldId id="260" r:id="rId15"/>
    <p:sldId id="279" r:id="rId16"/>
    <p:sldId id="261" r:id="rId17"/>
    <p:sldId id="262" r:id="rId18"/>
    <p:sldId id="263" r:id="rId19"/>
    <p:sldId id="264" r:id="rId20"/>
    <p:sldId id="265" r:id="rId21"/>
    <p:sldId id="266" r:id="rId22"/>
    <p:sldId id="267" r:id="rId23"/>
    <p:sldId id="268" r:id="rId24"/>
    <p:sldId id="269" r:id="rId25"/>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5B699-4677-4DDB-AD28-2722A58A11DB}" type="datetimeFigureOut">
              <a:rPr lang="zh-HK" altLang="en-US" smtClean="0"/>
              <a:t>16/9/2023</a:t>
            </a:fld>
            <a:endParaRPr lang="zh-HK"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908D9-8C63-478D-AE7A-C336DD88C34D}" type="slidenum">
              <a:rPr lang="zh-HK" altLang="en-US" smtClean="0"/>
              <a:t>‹#›</a:t>
            </a:fld>
            <a:endParaRPr lang="zh-HK" altLang="en-US"/>
          </a:p>
        </p:txBody>
      </p:sp>
    </p:spTree>
    <p:extLst>
      <p:ext uri="{BB962C8B-B14F-4D97-AF65-F5344CB8AC3E}">
        <p14:creationId xmlns:p14="http://schemas.microsoft.com/office/powerpoint/2010/main" val="275989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5"/>
          </p:nvPr>
        </p:nvSpPr>
        <p:spPr/>
        <p:txBody>
          <a:bodyPr/>
          <a:lstStyle/>
          <a:p>
            <a:fld id="{C18908D9-8C63-478D-AE7A-C336DD88C34D}" type="slidenum">
              <a:rPr lang="zh-HK" altLang="en-US" smtClean="0"/>
              <a:t>7</a:t>
            </a:fld>
            <a:endParaRPr lang="zh-HK" altLang="en-US"/>
          </a:p>
        </p:txBody>
      </p:sp>
    </p:spTree>
    <p:extLst>
      <p:ext uri="{BB962C8B-B14F-4D97-AF65-F5344CB8AC3E}">
        <p14:creationId xmlns:p14="http://schemas.microsoft.com/office/powerpoint/2010/main" val="2954166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5"/>
          </p:nvPr>
        </p:nvSpPr>
        <p:spPr/>
        <p:txBody>
          <a:bodyPr/>
          <a:lstStyle/>
          <a:p>
            <a:fld id="{C18908D9-8C63-478D-AE7A-C336DD88C34D}" type="slidenum">
              <a:rPr lang="zh-HK" altLang="en-US" smtClean="0"/>
              <a:t>8</a:t>
            </a:fld>
            <a:endParaRPr lang="zh-HK" altLang="en-US"/>
          </a:p>
        </p:txBody>
      </p:sp>
    </p:spTree>
    <p:extLst>
      <p:ext uri="{BB962C8B-B14F-4D97-AF65-F5344CB8AC3E}">
        <p14:creationId xmlns:p14="http://schemas.microsoft.com/office/powerpoint/2010/main" val="4158313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0F1B-AE5D-695A-1479-A6236CA210FA}"/>
              </a:ext>
            </a:extLst>
          </p:cNvPr>
          <p:cNvSpPr>
            <a:spLocks noGrp="1"/>
          </p:cNvSpPr>
          <p:nvPr>
            <p:ph type="ctrTitle"/>
          </p:nvPr>
        </p:nvSpPr>
        <p:spPr>
          <a:xfrm>
            <a:off x="1524000" y="1122363"/>
            <a:ext cx="9144000" cy="2387600"/>
          </a:xfrm>
        </p:spPr>
        <p:txBody>
          <a:bodyPr anchor="b"/>
          <a:lstStyle>
            <a:lvl1pPr algn="ctr">
              <a:defRPr sz="6000"/>
            </a:lvl1pPr>
          </a:lstStyle>
          <a:p>
            <a:r>
              <a:rPr lang="en-US" altLang="zh-HK"/>
              <a:t>Click to edit Master title style</a:t>
            </a:r>
            <a:endParaRPr lang="zh-HK" altLang="en-US"/>
          </a:p>
        </p:txBody>
      </p:sp>
      <p:sp>
        <p:nvSpPr>
          <p:cNvPr id="3" name="Subtitle 2">
            <a:extLst>
              <a:ext uri="{FF2B5EF4-FFF2-40B4-BE49-F238E27FC236}">
                <a16:creationId xmlns:a16="http://schemas.microsoft.com/office/drawing/2014/main" id="{785BB490-7849-E4EF-8621-F01E211C6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HK"/>
              <a:t>Click to edit Master subtitle style</a:t>
            </a:r>
            <a:endParaRPr lang="zh-HK" altLang="en-US"/>
          </a:p>
        </p:txBody>
      </p:sp>
      <p:sp>
        <p:nvSpPr>
          <p:cNvPr id="4" name="Date Placeholder 3">
            <a:extLst>
              <a:ext uri="{FF2B5EF4-FFF2-40B4-BE49-F238E27FC236}">
                <a16:creationId xmlns:a16="http://schemas.microsoft.com/office/drawing/2014/main" id="{1ACD165B-9FC7-7EDE-4A71-F17DD19C01A7}"/>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D535691D-EE80-ACE5-B016-DBD9F4F6ACF2}"/>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203FB7E0-1343-9608-BC91-EF49581D1BB3}"/>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71091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0AA1-A52B-C4AB-AE7B-200F8464A5A9}"/>
              </a:ext>
            </a:extLst>
          </p:cNvPr>
          <p:cNvSpPr>
            <a:spLocks noGrp="1"/>
          </p:cNvSpPr>
          <p:nvPr>
            <p:ph type="title"/>
          </p:nvPr>
        </p:nvSpPr>
        <p:spPr/>
        <p:txBody>
          <a:bodyPr/>
          <a:lstStyle/>
          <a:p>
            <a:r>
              <a:rPr lang="en-US" altLang="zh-HK"/>
              <a:t>Click to edit Master title style</a:t>
            </a:r>
            <a:endParaRPr lang="zh-HK" altLang="en-US"/>
          </a:p>
        </p:txBody>
      </p:sp>
      <p:sp>
        <p:nvSpPr>
          <p:cNvPr id="3" name="Vertical Text Placeholder 2">
            <a:extLst>
              <a:ext uri="{FF2B5EF4-FFF2-40B4-BE49-F238E27FC236}">
                <a16:creationId xmlns:a16="http://schemas.microsoft.com/office/drawing/2014/main" id="{643DB620-2DD4-37BA-171D-FDBD34D2477B}"/>
              </a:ext>
            </a:extLst>
          </p:cNvPr>
          <p:cNvSpPr>
            <a:spLocks noGrp="1"/>
          </p:cNvSpPr>
          <p:nvPr>
            <p:ph type="body" orient="vert" idx="1"/>
          </p:nvPr>
        </p:nvSpPr>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E7F2F3B4-2496-A2D7-E19F-1D95D847EB92}"/>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267A5172-361C-2689-F651-B91F23178912}"/>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D3A6A964-AB66-B89E-F0FE-2029620CDAD8}"/>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41589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10C3C-0713-549E-E45E-3B13ED714178}"/>
              </a:ext>
            </a:extLst>
          </p:cNvPr>
          <p:cNvSpPr>
            <a:spLocks noGrp="1"/>
          </p:cNvSpPr>
          <p:nvPr>
            <p:ph type="title" orient="vert"/>
          </p:nvPr>
        </p:nvSpPr>
        <p:spPr>
          <a:xfrm>
            <a:off x="8724900" y="365125"/>
            <a:ext cx="2628900" cy="5811838"/>
          </a:xfrm>
        </p:spPr>
        <p:txBody>
          <a:bodyPr vert="eaVert"/>
          <a:lstStyle/>
          <a:p>
            <a:r>
              <a:rPr lang="en-US" altLang="zh-HK"/>
              <a:t>Click to edit Master title style</a:t>
            </a:r>
            <a:endParaRPr lang="zh-HK" altLang="en-US"/>
          </a:p>
        </p:txBody>
      </p:sp>
      <p:sp>
        <p:nvSpPr>
          <p:cNvPr id="3" name="Vertical Text Placeholder 2">
            <a:extLst>
              <a:ext uri="{FF2B5EF4-FFF2-40B4-BE49-F238E27FC236}">
                <a16:creationId xmlns:a16="http://schemas.microsoft.com/office/drawing/2014/main" id="{77197622-5C8F-996E-6200-04162590CAAE}"/>
              </a:ext>
            </a:extLst>
          </p:cNvPr>
          <p:cNvSpPr>
            <a:spLocks noGrp="1"/>
          </p:cNvSpPr>
          <p:nvPr>
            <p:ph type="body" orient="vert" idx="1"/>
          </p:nvPr>
        </p:nvSpPr>
        <p:spPr>
          <a:xfrm>
            <a:off x="838200" y="365125"/>
            <a:ext cx="7734300" cy="5811838"/>
          </a:xfrm>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0E4B6DB4-E51C-ED53-67E7-8AC760703139}"/>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9B4D6F56-91D0-A398-AF27-550985C1F031}"/>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870BC5A7-6526-5A4C-857C-DAC0555FE7CC}"/>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403027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B82-8626-CD2F-E06E-ECB55032A80B}"/>
              </a:ext>
            </a:extLst>
          </p:cNvPr>
          <p:cNvSpPr>
            <a:spLocks noGrp="1"/>
          </p:cNvSpPr>
          <p:nvPr>
            <p:ph type="title"/>
          </p:nvPr>
        </p:nvSpPr>
        <p:spPr/>
        <p:txBody>
          <a:body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C64F0028-2862-A60D-B842-AD7635A9EE4D}"/>
              </a:ext>
            </a:extLst>
          </p:cNvPr>
          <p:cNvSpPr>
            <a:spLocks noGrp="1"/>
          </p:cNvSpPr>
          <p:nvPr>
            <p:ph idx="1"/>
          </p:nvPr>
        </p:nvSpPr>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705A20C0-8F0E-E864-4398-CF62783FD089}"/>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0D1F0366-C577-6FFD-DB29-A235580A3ACF}"/>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5A37E0F3-25D2-78AC-6B00-FAE66CB4C7B0}"/>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46036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C2ED-BB2C-B6D4-B02C-79C678413ABF}"/>
              </a:ext>
            </a:extLst>
          </p:cNvPr>
          <p:cNvSpPr>
            <a:spLocks noGrp="1"/>
          </p:cNvSpPr>
          <p:nvPr>
            <p:ph type="title"/>
          </p:nvPr>
        </p:nvSpPr>
        <p:spPr>
          <a:xfrm>
            <a:off x="831850" y="1709738"/>
            <a:ext cx="10515600" cy="2852737"/>
          </a:xfrm>
        </p:spPr>
        <p:txBody>
          <a:bodyPr anchor="b"/>
          <a:lstStyle>
            <a:lvl1pPr>
              <a:defRPr sz="6000"/>
            </a:lvl1p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342E5C3B-6114-C4BE-98CE-10D456830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HK"/>
              <a:t>Click to edit Master text styles</a:t>
            </a:r>
          </a:p>
        </p:txBody>
      </p:sp>
      <p:sp>
        <p:nvSpPr>
          <p:cNvPr id="4" name="Date Placeholder 3">
            <a:extLst>
              <a:ext uri="{FF2B5EF4-FFF2-40B4-BE49-F238E27FC236}">
                <a16:creationId xmlns:a16="http://schemas.microsoft.com/office/drawing/2014/main" id="{3147CFB1-65CA-0EC1-0F99-5CCDB5F80B3A}"/>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D4F48E5F-2A8A-29FD-47B3-2368C244D0C2}"/>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65047DA6-2D64-EF78-83B4-CEDAB13924E6}"/>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28639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D979-0EBE-0675-861F-F601A77ABB00}"/>
              </a:ext>
            </a:extLst>
          </p:cNvPr>
          <p:cNvSpPr>
            <a:spLocks noGrp="1"/>
          </p:cNvSpPr>
          <p:nvPr>
            <p:ph type="title"/>
          </p:nvPr>
        </p:nvSpPr>
        <p:spPr/>
        <p:txBody>
          <a:body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91749C50-7D77-519B-AB70-45DE6626C9CE}"/>
              </a:ext>
            </a:extLst>
          </p:cNvPr>
          <p:cNvSpPr>
            <a:spLocks noGrp="1"/>
          </p:cNvSpPr>
          <p:nvPr>
            <p:ph sz="half" idx="1"/>
          </p:nvPr>
        </p:nvSpPr>
        <p:spPr>
          <a:xfrm>
            <a:off x="838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a:extLst>
              <a:ext uri="{FF2B5EF4-FFF2-40B4-BE49-F238E27FC236}">
                <a16:creationId xmlns:a16="http://schemas.microsoft.com/office/drawing/2014/main" id="{B6090884-1B00-E652-A6E3-C6DAFEB3D685}"/>
              </a:ext>
            </a:extLst>
          </p:cNvPr>
          <p:cNvSpPr>
            <a:spLocks noGrp="1"/>
          </p:cNvSpPr>
          <p:nvPr>
            <p:ph sz="half" idx="2"/>
          </p:nvPr>
        </p:nvSpPr>
        <p:spPr>
          <a:xfrm>
            <a:off x="6172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a:extLst>
              <a:ext uri="{FF2B5EF4-FFF2-40B4-BE49-F238E27FC236}">
                <a16:creationId xmlns:a16="http://schemas.microsoft.com/office/drawing/2014/main" id="{FF49AD5F-62AB-694A-A0C7-E1ABA2F12D10}"/>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6" name="Footer Placeholder 5">
            <a:extLst>
              <a:ext uri="{FF2B5EF4-FFF2-40B4-BE49-F238E27FC236}">
                <a16:creationId xmlns:a16="http://schemas.microsoft.com/office/drawing/2014/main" id="{F96F0D83-78D1-8B16-2A50-88893640AE07}"/>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1BBFCD20-527F-393C-85FA-AF2CC3C223F6}"/>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525794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2C55-FB13-F123-64DC-D9BCC9F4DB9F}"/>
              </a:ext>
            </a:extLst>
          </p:cNvPr>
          <p:cNvSpPr>
            <a:spLocks noGrp="1"/>
          </p:cNvSpPr>
          <p:nvPr>
            <p:ph type="title"/>
          </p:nvPr>
        </p:nvSpPr>
        <p:spPr>
          <a:xfrm>
            <a:off x="839788" y="365125"/>
            <a:ext cx="10515600" cy="1325563"/>
          </a:xfrm>
        </p:spPr>
        <p:txBody>
          <a:body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4F355C7E-C388-1C07-5A2D-546AE45F78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E8B7D729-D944-16FD-9695-8AE57937FBCC}"/>
              </a:ext>
            </a:extLst>
          </p:cNvPr>
          <p:cNvSpPr>
            <a:spLocks noGrp="1"/>
          </p:cNvSpPr>
          <p:nvPr>
            <p:ph sz="half" idx="2"/>
          </p:nvPr>
        </p:nvSpPr>
        <p:spPr>
          <a:xfrm>
            <a:off x="839788" y="2505075"/>
            <a:ext cx="5157787"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Text Placeholder 4">
            <a:extLst>
              <a:ext uri="{FF2B5EF4-FFF2-40B4-BE49-F238E27FC236}">
                <a16:creationId xmlns:a16="http://schemas.microsoft.com/office/drawing/2014/main" id="{5C2239E9-7106-387D-908E-A194E922B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5D8B44C1-CFB4-6B61-5410-F96D0E3F8F3B}"/>
              </a:ext>
            </a:extLst>
          </p:cNvPr>
          <p:cNvSpPr>
            <a:spLocks noGrp="1"/>
          </p:cNvSpPr>
          <p:nvPr>
            <p:ph sz="quarter" idx="4"/>
          </p:nvPr>
        </p:nvSpPr>
        <p:spPr>
          <a:xfrm>
            <a:off x="6172200" y="2505075"/>
            <a:ext cx="5183188"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a:extLst>
              <a:ext uri="{FF2B5EF4-FFF2-40B4-BE49-F238E27FC236}">
                <a16:creationId xmlns:a16="http://schemas.microsoft.com/office/drawing/2014/main" id="{B2335D31-4A70-E4D6-0B0B-FF22D46D51BB}"/>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8" name="Footer Placeholder 7">
            <a:extLst>
              <a:ext uri="{FF2B5EF4-FFF2-40B4-BE49-F238E27FC236}">
                <a16:creationId xmlns:a16="http://schemas.microsoft.com/office/drawing/2014/main" id="{7B820FD3-CA08-89F1-FED8-7514BEAE920D}"/>
              </a:ext>
            </a:extLst>
          </p:cNvPr>
          <p:cNvSpPr>
            <a:spLocks noGrp="1"/>
          </p:cNvSpPr>
          <p:nvPr>
            <p:ph type="ftr" sz="quarter" idx="11"/>
          </p:nvPr>
        </p:nvSpPr>
        <p:spPr/>
        <p:txBody>
          <a:bodyPr/>
          <a:lstStyle/>
          <a:p>
            <a:endParaRPr lang="zh-HK" altLang="en-US"/>
          </a:p>
        </p:txBody>
      </p:sp>
      <p:sp>
        <p:nvSpPr>
          <p:cNvPr id="9" name="Slide Number Placeholder 8">
            <a:extLst>
              <a:ext uri="{FF2B5EF4-FFF2-40B4-BE49-F238E27FC236}">
                <a16:creationId xmlns:a16="http://schemas.microsoft.com/office/drawing/2014/main" id="{6DBD54AA-0188-9CEE-42FC-6DF40C9639C1}"/>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1928455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8142-FD60-F5DE-067B-1FB91DC83564}"/>
              </a:ext>
            </a:extLst>
          </p:cNvPr>
          <p:cNvSpPr>
            <a:spLocks noGrp="1"/>
          </p:cNvSpPr>
          <p:nvPr>
            <p:ph type="title"/>
          </p:nvPr>
        </p:nvSpPr>
        <p:spPr/>
        <p:txBody>
          <a:bodyPr/>
          <a:lstStyle/>
          <a:p>
            <a:r>
              <a:rPr lang="en-US" altLang="zh-HK"/>
              <a:t>Click to edit Master title style</a:t>
            </a:r>
            <a:endParaRPr lang="zh-HK" altLang="en-US"/>
          </a:p>
        </p:txBody>
      </p:sp>
      <p:sp>
        <p:nvSpPr>
          <p:cNvPr id="3" name="Date Placeholder 2">
            <a:extLst>
              <a:ext uri="{FF2B5EF4-FFF2-40B4-BE49-F238E27FC236}">
                <a16:creationId xmlns:a16="http://schemas.microsoft.com/office/drawing/2014/main" id="{D40B0DFB-3345-0D47-BC7D-961288D37F6A}"/>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4" name="Footer Placeholder 3">
            <a:extLst>
              <a:ext uri="{FF2B5EF4-FFF2-40B4-BE49-F238E27FC236}">
                <a16:creationId xmlns:a16="http://schemas.microsoft.com/office/drawing/2014/main" id="{9B1CE201-A3AC-C49C-38A7-1DF07DD285C9}"/>
              </a:ext>
            </a:extLst>
          </p:cNvPr>
          <p:cNvSpPr>
            <a:spLocks noGrp="1"/>
          </p:cNvSpPr>
          <p:nvPr>
            <p:ph type="ftr" sz="quarter" idx="11"/>
          </p:nvPr>
        </p:nvSpPr>
        <p:spPr/>
        <p:txBody>
          <a:bodyPr/>
          <a:lstStyle/>
          <a:p>
            <a:endParaRPr lang="zh-HK" altLang="en-US"/>
          </a:p>
        </p:txBody>
      </p:sp>
      <p:sp>
        <p:nvSpPr>
          <p:cNvPr id="5" name="Slide Number Placeholder 4">
            <a:extLst>
              <a:ext uri="{FF2B5EF4-FFF2-40B4-BE49-F238E27FC236}">
                <a16:creationId xmlns:a16="http://schemas.microsoft.com/office/drawing/2014/main" id="{EC6A4C26-99A0-172F-E9E8-09B232D35034}"/>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274122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C92EFC-EE40-3960-9185-DF68327DDB6A}"/>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3" name="Footer Placeholder 2">
            <a:extLst>
              <a:ext uri="{FF2B5EF4-FFF2-40B4-BE49-F238E27FC236}">
                <a16:creationId xmlns:a16="http://schemas.microsoft.com/office/drawing/2014/main" id="{C6EF5A6D-5336-72D3-1D60-C199C54D2659}"/>
              </a:ext>
            </a:extLst>
          </p:cNvPr>
          <p:cNvSpPr>
            <a:spLocks noGrp="1"/>
          </p:cNvSpPr>
          <p:nvPr>
            <p:ph type="ftr" sz="quarter" idx="11"/>
          </p:nvPr>
        </p:nvSpPr>
        <p:spPr/>
        <p:txBody>
          <a:bodyPr/>
          <a:lstStyle/>
          <a:p>
            <a:endParaRPr lang="zh-HK" altLang="en-US"/>
          </a:p>
        </p:txBody>
      </p:sp>
      <p:sp>
        <p:nvSpPr>
          <p:cNvPr id="4" name="Slide Number Placeholder 3">
            <a:extLst>
              <a:ext uri="{FF2B5EF4-FFF2-40B4-BE49-F238E27FC236}">
                <a16:creationId xmlns:a16="http://schemas.microsoft.com/office/drawing/2014/main" id="{D3D32A1B-2B3F-B4A9-E784-71B0A4F86B3F}"/>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306525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AD81-BCB9-55F1-F2A6-7EC64B160AF7}"/>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4278B66F-70BE-11A8-A05E-32FBCB6CE2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Text Placeholder 3">
            <a:extLst>
              <a:ext uri="{FF2B5EF4-FFF2-40B4-BE49-F238E27FC236}">
                <a16:creationId xmlns:a16="http://schemas.microsoft.com/office/drawing/2014/main" id="{1D035F86-D15D-8B19-5EC3-951E8F658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a:extLst>
              <a:ext uri="{FF2B5EF4-FFF2-40B4-BE49-F238E27FC236}">
                <a16:creationId xmlns:a16="http://schemas.microsoft.com/office/drawing/2014/main" id="{D7BEF52C-758A-5850-A38C-447F6D6EB632}"/>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6" name="Footer Placeholder 5">
            <a:extLst>
              <a:ext uri="{FF2B5EF4-FFF2-40B4-BE49-F238E27FC236}">
                <a16:creationId xmlns:a16="http://schemas.microsoft.com/office/drawing/2014/main" id="{2AF1C1AC-9BA6-F4D5-FC13-B164420AEA67}"/>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064AB153-1B47-5B1B-CAD4-9F880E7A7151}"/>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251782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D444-90A9-7C2F-27DA-EEB4F11B8F18}"/>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zh-HK" altLang="en-US"/>
          </a:p>
        </p:txBody>
      </p:sp>
      <p:sp>
        <p:nvSpPr>
          <p:cNvPr id="3" name="Picture Placeholder 2">
            <a:extLst>
              <a:ext uri="{FF2B5EF4-FFF2-40B4-BE49-F238E27FC236}">
                <a16:creationId xmlns:a16="http://schemas.microsoft.com/office/drawing/2014/main" id="{4E7D212D-ED2C-03DC-C5C8-CD240E135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Text Placeholder 3">
            <a:extLst>
              <a:ext uri="{FF2B5EF4-FFF2-40B4-BE49-F238E27FC236}">
                <a16:creationId xmlns:a16="http://schemas.microsoft.com/office/drawing/2014/main" id="{9EC3B29B-B4CC-96C5-97EF-C45C87BEE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a:extLst>
              <a:ext uri="{FF2B5EF4-FFF2-40B4-BE49-F238E27FC236}">
                <a16:creationId xmlns:a16="http://schemas.microsoft.com/office/drawing/2014/main" id="{13D30890-03F5-844A-53FF-126123398FD6}"/>
              </a:ext>
            </a:extLst>
          </p:cNvPr>
          <p:cNvSpPr>
            <a:spLocks noGrp="1"/>
          </p:cNvSpPr>
          <p:nvPr>
            <p:ph type="dt" sz="half" idx="10"/>
          </p:nvPr>
        </p:nvSpPr>
        <p:spPr/>
        <p:txBody>
          <a:bodyPr/>
          <a:lstStyle/>
          <a:p>
            <a:fld id="{9ED8DDEE-D652-4DCB-8AD4-17A80506EC54}" type="datetimeFigureOut">
              <a:rPr lang="zh-HK" altLang="en-US" smtClean="0"/>
              <a:t>16/9/2023</a:t>
            </a:fld>
            <a:endParaRPr lang="zh-HK" altLang="en-US"/>
          </a:p>
        </p:txBody>
      </p:sp>
      <p:sp>
        <p:nvSpPr>
          <p:cNvPr id="6" name="Footer Placeholder 5">
            <a:extLst>
              <a:ext uri="{FF2B5EF4-FFF2-40B4-BE49-F238E27FC236}">
                <a16:creationId xmlns:a16="http://schemas.microsoft.com/office/drawing/2014/main" id="{AA696EFF-823E-EE86-A32A-0F519ECBC5FC}"/>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92A113A6-2705-3553-0267-B8626C57F549}"/>
              </a:ext>
            </a:extLst>
          </p:cNvPr>
          <p:cNvSpPr>
            <a:spLocks noGrp="1"/>
          </p:cNvSpPr>
          <p:nvPr>
            <p:ph type="sldNum" sz="quarter" idx="12"/>
          </p:nvPr>
        </p:nvSpPr>
        <p:spPr/>
        <p:txBody>
          <a:body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1043102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371308-CBB6-5E17-67AD-A0AC1D4688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30DFB313-4D8D-BE46-8E2C-FA828BA3A2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25121D4A-BDBC-BFD1-3594-23AA6A4C7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8DDEE-D652-4DCB-8AD4-17A80506EC54}" type="datetimeFigureOut">
              <a:rPr lang="zh-HK" altLang="en-US" smtClean="0"/>
              <a:t>16/9/2023</a:t>
            </a:fld>
            <a:endParaRPr lang="zh-HK" altLang="en-US"/>
          </a:p>
        </p:txBody>
      </p:sp>
      <p:sp>
        <p:nvSpPr>
          <p:cNvPr id="5" name="Footer Placeholder 4">
            <a:extLst>
              <a:ext uri="{FF2B5EF4-FFF2-40B4-BE49-F238E27FC236}">
                <a16:creationId xmlns:a16="http://schemas.microsoft.com/office/drawing/2014/main" id="{21A3D7FB-29E8-5D77-003D-8FDA1154D6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a:extLst>
              <a:ext uri="{FF2B5EF4-FFF2-40B4-BE49-F238E27FC236}">
                <a16:creationId xmlns:a16="http://schemas.microsoft.com/office/drawing/2014/main" id="{48D5F48E-A77E-F2A6-616B-AAE10DC91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0A02B-EE3E-4897-AD8E-195D7A150866}" type="slidenum">
              <a:rPr lang="zh-HK" altLang="en-US" smtClean="0"/>
              <a:t>‹#›</a:t>
            </a:fld>
            <a:endParaRPr lang="zh-HK" altLang="en-US"/>
          </a:p>
        </p:txBody>
      </p:sp>
    </p:spTree>
    <p:extLst>
      <p:ext uri="{BB962C8B-B14F-4D97-AF65-F5344CB8AC3E}">
        <p14:creationId xmlns:p14="http://schemas.microsoft.com/office/powerpoint/2010/main" val="4173165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6.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slide" Target="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gisgeography.com/qgis-arcgis-differences/"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UDig" TargetMode="External"/><Relationship Id="rId3" Type="http://schemas.openxmlformats.org/officeDocument/2006/relationships/hyperlink" Target="https://en.wikipedia.org/wiki/GvSIG" TargetMode="External"/><Relationship Id="rId7" Type="http://schemas.openxmlformats.org/officeDocument/2006/relationships/hyperlink" Target="https://en.wikipedia.org/wiki/SAGA_GIS" TargetMode="External"/><Relationship Id="rId12" Type="http://schemas.openxmlformats.org/officeDocument/2006/relationships/hyperlink" Target="https://en.wikipedia.org/wiki/ERDAS_IMAGINE" TargetMode="External"/><Relationship Id="rId2" Type="http://schemas.openxmlformats.org/officeDocument/2006/relationships/hyperlink" Target="https://en.wikipedia.org/wiki/GRASS_GIS" TargetMode="External"/><Relationship Id="rId1" Type="http://schemas.openxmlformats.org/officeDocument/2006/relationships/slideLayout" Target="../slideLayouts/slideLayout2.xml"/><Relationship Id="rId6" Type="http://schemas.openxmlformats.org/officeDocument/2006/relationships/hyperlink" Target="https://en.wikipedia.org/wiki/MapWindow_GIS" TargetMode="External"/><Relationship Id="rId11" Type="http://schemas.openxmlformats.org/officeDocument/2006/relationships/hyperlink" Target="https://en.wikipedia.org/wiki/ENVI_(software)" TargetMode="External"/><Relationship Id="rId5" Type="http://schemas.openxmlformats.org/officeDocument/2006/relationships/hyperlink" Target="https://en.wikipedia.org/wiki/JUMP_GIS" TargetMode="External"/><Relationship Id="rId10" Type="http://schemas.openxmlformats.org/officeDocument/2006/relationships/hyperlink" Target="https://en.wikipedia.org/wiki/Bentley_Systems" TargetMode="External"/><Relationship Id="rId4" Type="http://schemas.openxmlformats.org/officeDocument/2006/relationships/hyperlink" Target="https://en.wikipedia.org/wiki/ILWIS" TargetMode="External"/><Relationship Id="rId9" Type="http://schemas.openxmlformats.org/officeDocument/2006/relationships/hyperlink" Target="https://en.wikipedia.org/wiki/Autodes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qgis.org/en/site/forusers/support.html" TargetMode="External"/><Relationship Id="rId2" Type="http://schemas.openxmlformats.org/officeDocument/2006/relationships/hyperlink" Target="https://gis.stackexchange.com/" TargetMode="External"/><Relationship Id="rId1" Type="http://schemas.openxmlformats.org/officeDocument/2006/relationships/slideLayout" Target="../slideLayouts/slideLayout2.xml"/><Relationship Id="rId4" Type="http://schemas.openxmlformats.org/officeDocument/2006/relationships/hyperlink" Target="https://pro.arcgis.com/en/pro-app/help/main/welcome-to-the-arcgis-pro-app-help.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atacarpentry.org/geospatial-workshop/" TargetMode="External"/><Relationship Id="rId3" Type="http://schemas.openxmlformats.org/officeDocument/2006/relationships/hyperlink" Target="https://docs.qgis.org/3.10/en/docs/user_manual/" TargetMode="External"/><Relationship Id="rId7" Type="http://schemas.openxmlformats.org/officeDocument/2006/relationships/hyperlink" Target="https://spatialreference.org/ref/epsg/" TargetMode="External"/><Relationship Id="rId2" Type="http://schemas.openxmlformats.org/officeDocument/2006/relationships/hyperlink" Target="https://www.linkedin.com/learning/learning-qgis-2/exploring-the-powerful-world-of-qgis?u=50251009" TargetMode="External"/><Relationship Id="rId1" Type="http://schemas.openxmlformats.org/officeDocument/2006/relationships/slideLayout" Target="../slideLayouts/slideLayout2.xml"/><Relationship Id="rId6" Type="http://schemas.openxmlformats.org/officeDocument/2006/relationships/hyperlink" Target="https://www.youtube.com/watch?v=kCnNWyl9qSE" TargetMode="External"/><Relationship Id="rId5" Type="http://schemas.openxmlformats.org/officeDocument/2006/relationships/hyperlink" Target="https://docs.qgis.org/3.10/en/docs/gentle_gis_introduction" TargetMode="External"/><Relationship Id="rId4" Type="http://schemas.openxmlformats.org/officeDocument/2006/relationships/hyperlink" Target="https://docs.qgis.org/3.10/en/docs/training_manua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ed.ac.uk/information-services/research-support/research-data-service/training" TargetMode="External"/><Relationship Id="rId2" Type="http://schemas.openxmlformats.org/officeDocument/2006/relationships/hyperlink" Target="https://www.cdcs.ed.ac.uk/events/introduction-to-qgis-geospatial-data" TargetMode="External"/><Relationship Id="rId1" Type="http://schemas.openxmlformats.org/officeDocument/2006/relationships/slideLayout" Target="../slideLayouts/slideLayout2.xml"/><Relationship Id="rId6" Type="http://schemas.openxmlformats.org/officeDocument/2006/relationships/hyperlink" Target="http://wiki.gis.com/wiki/index.php/List_of_GIS-related_Blogs" TargetMode="External"/><Relationship Id="rId5" Type="http://schemas.openxmlformats.org/officeDocument/2006/relationships/hyperlink" Target="https://www.digitalresearchservices.ed.ac.uk/training/introduction-to-visualising-data-in-arcgis" TargetMode="External"/><Relationship Id="rId4" Type="http://schemas.openxmlformats.org/officeDocument/2006/relationships/hyperlink" Target="https://digimap.edina.ac.uk/"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forms.office.com/r/YYNrqvuNr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8.xml"/><Relationship Id="rId7" Type="http://schemas.openxmlformats.org/officeDocument/2006/relationships/slide" Target="slide12.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582D-1814-53FB-4FFB-6D1EAD707582}"/>
              </a:ext>
            </a:extLst>
          </p:cNvPr>
          <p:cNvSpPr>
            <a:spLocks noGrp="1"/>
          </p:cNvSpPr>
          <p:nvPr>
            <p:ph type="ctrTitle"/>
          </p:nvPr>
        </p:nvSpPr>
        <p:spPr/>
        <p:txBody>
          <a:bodyPr>
            <a:normAutofit/>
          </a:bodyPr>
          <a:lstStyle/>
          <a:p>
            <a:r>
              <a:rPr lang="en-GB" altLang="zh-HK" sz="4800" b="1" i="0" dirty="0">
                <a:solidFill>
                  <a:srgbClr val="1F2328"/>
                </a:solidFill>
                <a:effectLst/>
                <a:latin typeface="-apple-system"/>
              </a:rPr>
              <a:t>Digital method of the month: GIS</a:t>
            </a:r>
            <a:endParaRPr lang="zh-HK" altLang="en-US" sz="4800" dirty="0"/>
          </a:p>
        </p:txBody>
      </p:sp>
      <p:sp>
        <p:nvSpPr>
          <p:cNvPr id="3" name="Subtitle 2">
            <a:extLst>
              <a:ext uri="{FF2B5EF4-FFF2-40B4-BE49-F238E27FC236}">
                <a16:creationId xmlns:a16="http://schemas.microsoft.com/office/drawing/2014/main" id="{3D6F20D7-9FD7-970C-1F99-C5C48C25C2EA}"/>
              </a:ext>
            </a:extLst>
          </p:cNvPr>
          <p:cNvSpPr>
            <a:spLocks noGrp="1"/>
          </p:cNvSpPr>
          <p:nvPr>
            <p:ph type="subTitle" idx="1"/>
          </p:nvPr>
        </p:nvSpPr>
        <p:spPr/>
        <p:txBody>
          <a:bodyPr/>
          <a:lstStyle/>
          <a:p>
            <a:r>
              <a:rPr lang="en-US" altLang="zh-HK" dirty="0"/>
              <a:t>Centre for Data, Culture &amp; Society</a:t>
            </a:r>
          </a:p>
          <a:p>
            <a:r>
              <a:rPr lang="en-US" altLang="zh-HK"/>
              <a:t>16/10/2023 (1200-1400)</a:t>
            </a:r>
            <a:endParaRPr lang="zh-HK" altLang="en-US" dirty="0"/>
          </a:p>
        </p:txBody>
      </p:sp>
    </p:spTree>
    <p:extLst>
      <p:ext uri="{BB962C8B-B14F-4D97-AF65-F5344CB8AC3E}">
        <p14:creationId xmlns:p14="http://schemas.microsoft.com/office/powerpoint/2010/main" val="1186094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F462-47EC-DF92-E5F3-E3FEA2C44F21}"/>
              </a:ext>
            </a:extLst>
          </p:cNvPr>
          <p:cNvSpPr>
            <a:spLocks noGrp="1"/>
          </p:cNvSpPr>
          <p:nvPr>
            <p:ph type="title"/>
          </p:nvPr>
        </p:nvSpPr>
        <p:spPr/>
        <p:txBody>
          <a:bodyPr/>
          <a:lstStyle/>
          <a:p>
            <a:r>
              <a:rPr lang="en-US" altLang="zh-HK"/>
              <a:t>OSM and WMS</a:t>
            </a:r>
            <a:endParaRPr lang="zh-HK" altLang="en-US" dirty="0"/>
          </a:p>
        </p:txBody>
      </p:sp>
      <p:pic>
        <p:nvPicPr>
          <p:cNvPr id="3074" name="Picture 2" descr="Getmapping 'WMS' Service Underpins Zubed Crime Mapping for Milton Keynes">
            <a:extLst>
              <a:ext uri="{FF2B5EF4-FFF2-40B4-BE49-F238E27FC236}">
                <a16:creationId xmlns:a16="http://schemas.microsoft.com/office/drawing/2014/main" id="{088ADD05-0B91-8E8C-6DB1-D46D38A2A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498" y="441194"/>
            <a:ext cx="2665390" cy="26653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87A3A2-56E7-B3CD-98EF-1C96EA1F0942}"/>
              </a:ext>
            </a:extLst>
          </p:cNvPr>
          <p:cNvPicPr>
            <a:picLocks noChangeAspect="1"/>
          </p:cNvPicPr>
          <p:nvPr/>
        </p:nvPicPr>
        <p:blipFill>
          <a:blip r:embed="rId3"/>
          <a:stretch>
            <a:fillRect/>
          </a:stretch>
        </p:blipFill>
        <p:spPr>
          <a:xfrm>
            <a:off x="7865498" y="3338684"/>
            <a:ext cx="3898172" cy="2797787"/>
          </a:xfrm>
          <a:prstGeom prst="rect">
            <a:avLst/>
          </a:prstGeom>
        </p:spPr>
      </p:pic>
      <p:pic>
        <p:nvPicPr>
          <p:cNvPr id="9" name="Picture 8">
            <a:extLst>
              <a:ext uri="{FF2B5EF4-FFF2-40B4-BE49-F238E27FC236}">
                <a16:creationId xmlns:a16="http://schemas.microsoft.com/office/drawing/2014/main" id="{1041F043-01DC-7EBA-AF55-64B6372193DE}"/>
              </a:ext>
            </a:extLst>
          </p:cNvPr>
          <p:cNvPicPr>
            <a:picLocks noChangeAspect="1"/>
          </p:cNvPicPr>
          <p:nvPr/>
        </p:nvPicPr>
        <p:blipFill>
          <a:blip r:embed="rId4"/>
          <a:stretch>
            <a:fillRect/>
          </a:stretch>
        </p:blipFill>
        <p:spPr>
          <a:xfrm>
            <a:off x="687371" y="2068603"/>
            <a:ext cx="6780830" cy="2993590"/>
          </a:xfrm>
          <a:prstGeom prst="rect">
            <a:avLst/>
          </a:prstGeom>
        </p:spPr>
      </p:pic>
      <p:sp>
        <p:nvSpPr>
          <p:cNvPr id="10" name="Action Button: Go Home 9">
            <a:hlinkClick r:id="rId5" action="ppaction://hlinksldjump" highlightClick="1"/>
            <a:extLst>
              <a:ext uri="{FF2B5EF4-FFF2-40B4-BE49-F238E27FC236}">
                <a16:creationId xmlns:a16="http://schemas.microsoft.com/office/drawing/2014/main" id="{9D94D233-1677-184C-2FA6-2808999E5900}"/>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575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AB0-867A-F0F9-147D-64815075773E}"/>
              </a:ext>
            </a:extLst>
          </p:cNvPr>
          <p:cNvSpPr>
            <a:spLocks noGrp="1"/>
          </p:cNvSpPr>
          <p:nvPr>
            <p:ph type="title"/>
          </p:nvPr>
        </p:nvSpPr>
        <p:spPr/>
        <p:txBody>
          <a:bodyPr/>
          <a:lstStyle/>
          <a:p>
            <a:r>
              <a:rPr lang="en-US" altLang="zh-HK" dirty="0"/>
              <a:t>Databases</a:t>
            </a:r>
            <a:endParaRPr lang="zh-HK" altLang="en-US" dirty="0"/>
          </a:p>
        </p:txBody>
      </p:sp>
      <p:pic>
        <p:nvPicPr>
          <p:cNvPr id="4098" name="Picture 2" descr="Discover Digimap | LJMU Library">
            <a:extLst>
              <a:ext uri="{FF2B5EF4-FFF2-40B4-BE49-F238E27FC236}">
                <a16:creationId xmlns:a16="http://schemas.microsoft.com/office/drawing/2014/main" id="{88AA7DA3-931C-E786-0A3F-06EC03CF3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595" y="3881322"/>
            <a:ext cx="6968630" cy="24063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SGS - science for a changing world">
            <a:extLst>
              <a:ext uri="{FF2B5EF4-FFF2-40B4-BE49-F238E27FC236}">
                <a16:creationId xmlns:a16="http://schemas.microsoft.com/office/drawing/2014/main" id="{EEDE141E-88A3-376F-2CC8-13B1A7518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98" y="5062658"/>
            <a:ext cx="3028519" cy="12250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6B373CF-7E57-3F45-89A5-7EE70C210EBE}"/>
              </a:ext>
            </a:extLst>
          </p:cNvPr>
          <p:cNvPicPr>
            <a:picLocks noChangeAspect="1"/>
          </p:cNvPicPr>
          <p:nvPr/>
        </p:nvPicPr>
        <p:blipFill>
          <a:blip r:embed="rId4"/>
          <a:stretch>
            <a:fillRect/>
          </a:stretch>
        </p:blipFill>
        <p:spPr>
          <a:xfrm>
            <a:off x="4786595" y="517995"/>
            <a:ext cx="5193263" cy="2858677"/>
          </a:xfrm>
          <a:prstGeom prst="rect">
            <a:avLst/>
          </a:prstGeom>
        </p:spPr>
      </p:pic>
      <p:pic>
        <p:nvPicPr>
          <p:cNvPr id="7" name="Picture 6">
            <a:extLst>
              <a:ext uri="{FF2B5EF4-FFF2-40B4-BE49-F238E27FC236}">
                <a16:creationId xmlns:a16="http://schemas.microsoft.com/office/drawing/2014/main" id="{8E99A876-0561-6095-02C3-25C51B657EF3}"/>
              </a:ext>
            </a:extLst>
          </p:cNvPr>
          <p:cNvPicPr>
            <a:picLocks noChangeAspect="1"/>
          </p:cNvPicPr>
          <p:nvPr/>
        </p:nvPicPr>
        <p:blipFill>
          <a:blip r:embed="rId5"/>
          <a:stretch>
            <a:fillRect/>
          </a:stretch>
        </p:blipFill>
        <p:spPr>
          <a:xfrm>
            <a:off x="930798" y="1452523"/>
            <a:ext cx="3505380" cy="1924149"/>
          </a:xfrm>
          <a:prstGeom prst="rect">
            <a:avLst/>
          </a:prstGeom>
        </p:spPr>
      </p:pic>
      <p:pic>
        <p:nvPicPr>
          <p:cNvPr id="9" name="Picture 8">
            <a:extLst>
              <a:ext uri="{FF2B5EF4-FFF2-40B4-BE49-F238E27FC236}">
                <a16:creationId xmlns:a16="http://schemas.microsoft.com/office/drawing/2014/main" id="{700040C0-8DF6-32DF-5CC6-65B1565B161D}"/>
              </a:ext>
            </a:extLst>
          </p:cNvPr>
          <p:cNvPicPr>
            <a:picLocks noChangeAspect="1"/>
          </p:cNvPicPr>
          <p:nvPr/>
        </p:nvPicPr>
        <p:blipFill>
          <a:blip r:embed="rId6"/>
          <a:stretch>
            <a:fillRect/>
          </a:stretch>
        </p:blipFill>
        <p:spPr>
          <a:xfrm>
            <a:off x="930798" y="3624133"/>
            <a:ext cx="3439496" cy="1079841"/>
          </a:xfrm>
          <a:prstGeom prst="rect">
            <a:avLst/>
          </a:prstGeom>
        </p:spPr>
      </p:pic>
      <p:sp>
        <p:nvSpPr>
          <p:cNvPr id="10" name="Action Button: Go Home 9">
            <a:hlinkClick r:id="rId7" action="ppaction://hlinksldjump" highlightClick="1"/>
            <a:extLst>
              <a:ext uri="{FF2B5EF4-FFF2-40B4-BE49-F238E27FC236}">
                <a16:creationId xmlns:a16="http://schemas.microsoft.com/office/drawing/2014/main" id="{00ABD57B-9CA9-6ECF-427F-ACBE43AC5E4A}"/>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18839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AB0-867A-F0F9-147D-64815075773E}"/>
              </a:ext>
            </a:extLst>
          </p:cNvPr>
          <p:cNvSpPr>
            <a:spLocks noGrp="1"/>
          </p:cNvSpPr>
          <p:nvPr>
            <p:ph type="title"/>
          </p:nvPr>
        </p:nvSpPr>
        <p:spPr/>
        <p:txBody>
          <a:bodyPr/>
          <a:lstStyle/>
          <a:p>
            <a:r>
              <a:rPr lang="en-GB" altLang="zh-HK" dirty="0"/>
              <a:t>Image processing: NDVI, DEM</a:t>
            </a:r>
            <a:endParaRPr lang="zh-HK" altLang="en-US" dirty="0"/>
          </a:p>
        </p:txBody>
      </p:sp>
      <p:pic>
        <p:nvPicPr>
          <p:cNvPr id="6146" name="Picture 2" descr="What is NDVI (Normalized Difference Vegetation Index)? - GIS Geography">
            <a:extLst>
              <a:ext uri="{FF2B5EF4-FFF2-40B4-BE49-F238E27FC236}">
                <a16:creationId xmlns:a16="http://schemas.microsoft.com/office/drawing/2014/main" id="{8966B3A6-42FC-84F1-6CCE-679D679BD5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43"/>
          <a:stretch/>
        </p:blipFill>
        <p:spPr bwMode="auto">
          <a:xfrm>
            <a:off x="914941" y="1433023"/>
            <a:ext cx="2158197" cy="21986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rmalized Difference Vegetation Index (NDVI). Mapping: QGIS. Source:... |  Download Scientific Diagram">
            <a:extLst>
              <a:ext uri="{FF2B5EF4-FFF2-40B4-BE49-F238E27FC236}">
                <a16:creationId xmlns:a16="http://schemas.microsoft.com/office/drawing/2014/main" id="{B133735B-89BF-F625-0CF6-9A9C6D82C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41" y="3836708"/>
            <a:ext cx="3993985" cy="27816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3.2 Data sources for elevation | GEM">
            <a:extLst>
              <a:ext uri="{FF2B5EF4-FFF2-40B4-BE49-F238E27FC236}">
                <a16:creationId xmlns:a16="http://schemas.microsoft.com/office/drawing/2014/main" id="{12266653-41E4-D79C-39B1-7166860AB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413" y="1433023"/>
            <a:ext cx="2873212" cy="22888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Elevation – Polar Geospatial Center">
            <a:extLst>
              <a:ext uri="{FF2B5EF4-FFF2-40B4-BE49-F238E27FC236}">
                <a16:creationId xmlns:a16="http://schemas.microsoft.com/office/drawing/2014/main" id="{412955BF-FC23-8BC5-C91F-3B60334B3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5637" y="86435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What is a Digital Elevation Model (DEM)? A practical guide. – Equator">
            <a:extLst>
              <a:ext uri="{FF2B5EF4-FFF2-40B4-BE49-F238E27FC236}">
                <a16:creationId xmlns:a16="http://schemas.microsoft.com/office/drawing/2014/main" id="{9B5B3738-A4F4-87AF-84DD-24E08DE73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858" y="3810361"/>
            <a:ext cx="5373279" cy="2912275"/>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Go Home 2">
            <a:hlinkClick r:id="rId7" action="ppaction://hlinksldjump" highlightClick="1"/>
            <a:extLst>
              <a:ext uri="{FF2B5EF4-FFF2-40B4-BE49-F238E27FC236}">
                <a16:creationId xmlns:a16="http://schemas.microsoft.com/office/drawing/2014/main" id="{7EBA19FA-8437-394A-2EDA-1C7DD384A60E}"/>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223653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49F1-DD88-4C8D-2A3A-408C90B83229}"/>
              </a:ext>
            </a:extLst>
          </p:cNvPr>
          <p:cNvSpPr>
            <a:spLocks noGrp="1"/>
          </p:cNvSpPr>
          <p:nvPr>
            <p:ph type="title"/>
          </p:nvPr>
        </p:nvSpPr>
        <p:spPr/>
        <p:txBody>
          <a:bodyPr/>
          <a:lstStyle/>
          <a:p>
            <a:r>
              <a:rPr lang="en-US" altLang="zh-HK"/>
              <a:t>Topology</a:t>
            </a:r>
            <a:endParaRPr lang="zh-HK" altLang="en-US" dirty="0"/>
          </a:p>
        </p:txBody>
      </p:sp>
      <p:sp>
        <p:nvSpPr>
          <p:cNvPr id="3" name="Content Placeholder 2">
            <a:extLst>
              <a:ext uri="{FF2B5EF4-FFF2-40B4-BE49-F238E27FC236}">
                <a16:creationId xmlns:a16="http://schemas.microsoft.com/office/drawing/2014/main" id="{D7C94910-2FF4-16DE-2C9D-E97A50578459}"/>
              </a:ext>
            </a:extLst>
          </p:cNvPr>
          <p:cNvSpPr>
            <a:spLocks noGrp="1"/>
          </p:cNvSpPr>
          <p:nvPr>
            <p:ph idx="1"/>
          </p:nvPr>
        </p:nvSpPr>
        <p:spPr>
          <a:xfrm>
            <a:off x="838200" y="1825625"/>
            <a:ext cx="5257800" cy="414655"/>
          </a:xfrm>
        </p:spPr>
        <p:txBody>
          <a:bodyPr>
            <a:normAutofit fontScale="92500" lnSpcReduction="20000"/>
          </a:bodyPr>
          <a:lstStyle/>
          <a:p>
            <a:r>
              <a:rPr lang="en-US" altLang="zh-HK"/>
              <a:t>Nowadays, it’s so much simpler…</a:t>
            </a:r>
            <a:endParaRPr lang="zh-HK" altLang="en-US" dirty="0"/>
          </a:p>
        </p:txBody>
      </p:sp>
      <p:pic>
        <p:nvPicPr>
          <p:cNvPr id="5" name="Picture 4">
            <a:extLst>
              <a:ext uri="{FF2B5EF4-FFF2-40B4-BE49-F238E27FC236}">
                <a16:creationId xmlns:a16="http://schemas.microsoft.com/office/drawing/2014/main" id="{B1D93F95-B480-F094-264B-1AAC3B951818}"/>
              </a:ext>
            </a:extLst>
          </p:cNvPr>
          <p:cNvPicPr>
            <a:picLocks noChangeAspect="1"/>
          </p:cNvPicPr>
          <p:nvPr/>
        </p:nvPicPr>
        <p:blipFill>
          <a:blip r:embed="rId2"/>
          <a:stretch>
            <a:fillRect/>
          </a:stretch>
        </p:blipFill>
        <p:spPr>
          <a:xfrm>
            <a:off x="838200" y="2339687"/>
            <a:ext cx="5639841" cy="4153188"/>
          </a:xfrm>
          <a:prstGeom prst="rect">
            <a:avLst/>
          </a:prstGeom>
        </p:spPr>
      </p:pic>
      <p:pic>
        <p:nvPicPr>
          <p:cNvPr id="5122" name="Picture 2" descr="Editing">
            <a:extLst>
              <a:ext uri="{FF2B5EF4-FFF2-40B4-BE49-F238E27FC236}">
                <a16:creationId xmlns:a16="http://schemas.microsoft.com/office/drawing/2014/main" id="{BD749E44-867A-3A32-F950-1E23AC8C0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948" y="1309268"/>
            <a:ext cx="3882852" cy="518360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Go Home 5">
            <a:hlinkClick r:id="rId4" action="ppaction://hlinksldjump" highlightClick="1"/>
            <a:extLst>
              <a:ext uri="{FF2B5EF4-FFF2-40B4-BE49-F238E27FC236}">
                <a16:creationId xmlns:a16="http://schemas.microsoft.com/office/drawing/2014/main" id="{09D8AADF-2315-04BD-B648-B131A3084A48}"/>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1660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BA95-9882-0730-565A-F77909F7CC6D}"/>
              </a:ext>
            </a:extLst>
          </p:cNvPr>
          <p:cNvSpPr>
            <a:spLocks noGrp="1"/>
          </p:cNvSpPr>
          <p:nvPr>
            <p:ph type="title"/>
          </p:nvPr>
        </p:nvSpPr>
        <p:spPr/>
        <p:txBody>
          <a:bodyPr/>
          <a:lstStyle/>
          <a:p>
            <a:r>
              <a:rPr lang="en-GB" altLang="zh-HK" b="1" i="0" dirty="0">
                <a:solidFill>
                  <a:srgbClr val="1F2328"/>
                </a:solidFill>
                <a:effectLst/>
                <a:latin typeface="-apple-system"/>
              </a:rPr>
              <a:t>Time</a:t>
            </a:r>
            <a:endParaRPr lang="zh-HK" altLang="en-US" dirty="0"/>
          </a:p>
        </p:txBody>
      </p:sp>
      <p:sp>
        <p:nvSpPr>
          <p:cNvPr id="3" name="Content Placeholder 2">
            <a:extLst>
              <a:ext uri="{FF2B5EF4-FFF2-40B4-BE49-F238E27FC236}">
                <a16:creationId xmlns:a16="http://schemas.microsoft.com/office/drawing/2014/main" id="{7E414AA3-B33E-7886-396F-42624354DE36}"/>
              </a:ext>
            </a:extLst>
          </p:cNvPr>
          <p:cNvSpPr>
            <a:spLocks noGrp="1"/>
          </p:cNvSpPr>
          <p:nvPr>
            <p:ph idx="1"/>
          </p:nvPr>
        </p:nvSpPr>
        <p:spPr>
          <a:xfrm>
            <a:off x="838200" y="1834769"/>
            <a:ext cx="10515600" cy="4351338"/>
          </a:xfrm>
        </p:spPr>
        <p:txBody>
          <a:bodyPr>
            <a:normAutofit/>
          </a:bodyPr>
          <a:lstStyle/>
          <a:p>
            <a:pPr algn="l">
              <a:buFont typeface="Arial" panose="020B0604020202020204" pitchFamily="34" charset="0"/>
              <a:buChar char="•"/>
            </a:pPr>
            <a:r>
              <a:rPr lang="en-US" altLang="zh-HK" b="0" i="0" dirty="0">
                <a:solidFill>
                  <a:srgbClr val="1F2328"/>
                </a:solidFill>
                <a:effectLst/>
                <a:latin typeface="-apple-system"/>
              </a:rPr>
              <a:t>How much will it take to learn?</a:t>
            </a:r>
          </a:p>
          <a:p>
            <a:pPr lvl="1"/>
            <a:r>
              <a:rPr lang="en-US" altLang="zh-HK" dirty="0">
                <a:solidFill>
                  <a:srgbClr val="1F2328"/>
                </a:solidFill>
                <a:latin typeface="-apple-system"/>
              </a:rPr>
              <a:t>Skills-based goals are critical</a:t>
            </a:r>
          </a:p>
          <a:p>
            <a:pPr lvl="2"/>
            <a:r>
              <a:rPr lang="en-US" altLang="zh-HK" dirty="0">
                <a:solidFill>
                  <a:srgbClr val="1F2328"/>
                </a:solidFill>
                <a:latin typeface="-apple-system"/>
              </a:rPr>
              <a:t>Basic skills: Find, store, style, display and export geospatial information</a:t>
            </a:r>
          </a:p>
          <a:p>
            <a:pPr lvl="2"/>
            <a:r>
              <a:rPr lang="en-US" altLang="zh-HK" dirty="0">
                <a:solidFill>
                  <a:srgbClr val="1F2328"/>
                </a:solidFill>
                <a:latin typeface="-apple-system"/>
              </a:rPr>
              <a:t>Intermediate: Perform geoprocessing (e.g. spatial joins, </a:t>
            </a:r>
            <a:r>
              <a:rPr lang="en-US" altLang="zh-HK" dirty="0" err="1">
                <a:solidFill>
                  <a:srgbClr val="1F2328"/>
                </a:solidFill>
                <a:latin typeface="-apple-system"/>
              </a:rPr>
              <a:t>subsetting</a:t>
            </a:r>
            <a:r>
              <a:rPr lang="en-US" altLang="zh-HK" dirty="0">
                <a:solidFill>
                  <a:srgbClr val="1F2328"/>
                </a:solidFill>
                <a:latin typeface="-apple-system"/>
              </a:rPr>
              <a:t> geospatial data)</a:t>
            </a:r>
          </a:p>
          <a:p>
            <a:pPr lvl="2"/>
            <a:r>
              <a:rPr lang="en-US" altLang="zh-HK" b="0" i="0" dirty="0">
                <a:solidFill>
                  <a:srgbClr val="1F2328"/>
                </a:solidFill>
                <a:effectLst/>
                <a:latin typeface="-apple-system"/>
              </a:rPr>
              <a:t>Advanced: Advanced geospatial analysis (cluster analysis, aggregating geospatial data, integration with R </a:t>
            </a:r>
            <a:r>
              <a:rPr lang="en-US" altLang="zh-HK" dirty="0">
                <a:solidFill>
                  <a:srgbClr val="1F2328"/>
                </a:solidFill>
                <a:latin typeface="-apple-system"/>
              </a:rPr>
              <a:t>or Python)</a:t>
            </a:r>
          </a:p>
          <a:p>
            <a:pPr lvl="1"/>
            <a:r>
              <a:rPr lang="en-US" altLang="zh-HK" dirty="0">
                <a:solidFill>
                  <a:srgbClr val="1F2328"/>
                </a:solidFill>
                <a:latin typeface="-apple-system"/>
              </a:rPr>
              <a:t>Personal experience only… (let’s say you work full time 9-5, Monday to Friday)</a:t>
            </a:r>
          </a:p>
          <a:p>
            <a:pPr lvl="2"/>
            <a:r>
              <a:rPr lang="en-US" altLang="zh-HK" dirty="0">
                <a:solidFill>
                  <a:srgbClr val="1F2328"/>
                </a:solidFill>
                <a:latin typeface="-apple-system"/>
              </a:rPr>
              <a:t>Zero to basic: 1-3 months</a:t>
            </a:r>
          </a:p>
          <a:p>
            <a:pPr lvl="2"/>
            <a:r>
              <a:rPr lang="en-US" altLang="zh-HK" dirty="0">
                <a:solidFill>
                  <a:srgbClr val="1F2328"/>
                </a:solidFill>
                <a:latin typeface="-apple-system"/>
              </a:rPr>
              <a:t>Basic to Intermediate: 3-9 months</a:t>
            </a:r>
          </a:p>
          <a:p>
            <a:pPr lvl="2"/>
            <a:r>
              <a:rPr lang="en-US" altLang="zh-HK" dirty="0">
                <a:solidFill>
                  <a:srgbClr val="1F2328"/>
                </a:solidFill>
                <a:latin typeface="-apple-system"/>
              </a:rPr>
              <a:t>Intermediate to Advanced: 6 months plus…</a:t>
            </a:r>
            <a:endParaRPr lang="en-US" altLang="zh-HK" b="0" i="0" dirty="0">
              <a:solidFill>
                <a:srgbClr val="1F2328"/>
              </a:solidFill>
              <a:effectLst/>
              <a:latin typeface="-apple-system"/>
            </a:endParaRPr>
          </a:p>
          <a:p>
            <a:endParaRPr lang="zh-HK" altLang="en-US" dirty="0"/>
          </a:p>
        </p:txBody>
      </p:sp>
    </p:spTree>
    <p:extLst>
      <p:ext uri="{BB962C8B-B14F-4D97-AF65-F5344CB8AC3E}">
        <p14:creationId xmlns:p14="http://schemas.microsoft.com/office/powerpoint/2010/main" val="151334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BA95-9882-0730-565A-F77909F7CC6D}"/>
              </a:ext>
            </a:extLst>
          </p:cNvPr>
          <p:cNvSpPr>
            <a:spLocks noGrp="1"/>
          </p:cNvSpPr>
          <p:nvPr>
            <p:ph type="title"/>
          </p:nvPr>
        </p:nvSpPr>
        <p:spPr/>
        <p:txBody>
          <a:bodyPr/>
          <a:lstStyle/>
          <a:p>
            <a:r>
              <a:rPr lang="en-GB" altLang="zh-HK" b="1" i="0" dirty="0">
                <a:solidFill>
                  <a:srgbClr val="1F2328"/>
                </a:solidFill>
                <a:effectLst/>
                <a:latin typeface="-apple-system"/>
              </a:rPr>
              <a:t>Time</a:t>
            </a:r>
            <a:endParaRPr lang="zh-HK" altLang="en-US" dirty="0"/>
          </a:p>
        </p:txBody>
      </p:sp>
      <p:sp>
        <p:nvSpPr>
          <p:cNvPr id="3" name="Content Placeholder 2">
            <a:extLst>
              <a:ext uri="{FF2B5EF4-FFF2-40B4-BE49-F238E27FC236}">
                <a16:creationId xmlns:a16="http://schemas.microsoft.com/office/drawing/2014/main" id="{7E414AA3-B33E-7886-396F-42624354DE36}"/>
              </a:ext>
            </a:extLst>
          </p:cNvPr>
          <p:cNvSpPr>
            <a:spLocks noGrp="1"/>
          </p:cNvSpPr>
          <p:nvPr>
            <p:ph idx="1"/>
          </p:nvPr>
        </p:nvSpPr>
        <p:spPr>
          <a:xfrm>
            <a:off x="838200" y="1834769"/>
            <a:ext cx="10515600" cy="4351338"/>
          </a:xfrm>
        </p:spPr>
        <p:txBody>
          <a:bodyPr>
            <a:normAutofit/>
          </a:bodyPr>
          <a:lstStyle/>
          <a:p>
            <a:pPr algn="l">
              <a:buFont typeface="Arial" panose="020B0604020202020204" pitchFamily="34" charset="0"/>
              <a:buChar char="•"/>
            </a:pPr>
            <a:r>
              <a:rPr lang="en-US" altLang="zh-HK" b="0" i="0" dirty="0">
                <a:solidFill>
                  <a:srgbClr val="1F2328"/>
                </a:solidFill>
                <a:effectLst/>
                <a:latin typeface="-apple-system"/>
              </a:rPr>
              <a:t>Is it possible to self-learn?</a:t>
            </a:r>
          </a:p>
          <a:p>
            <a:pPr lvl="1"/>
            <a:r>
              <a:rPr lang="en-US" altLang="zh-HK" dirty="0">
                <a:solidFill>
                  <a:srgbClr val="1F2328"/>
                </a:solidFill>
                <a:latin typeface="-apple-system"/>
              </a:rPr>
              <a:t>Yes! I did that myself. All you need is a bit of motivation…</a:t>
            </a:r>
          </a:p>
          <a:p>
            <a:pPr lvl="1"/>
            <a:r>
              <a:rPr lang="en-US" altLang="zh-HK" b="0" i="0" dirty="0">
                <a:solidFill>
                  <a:srgbClr val="1F2328"/>
                </a:solidFill>
                <a:effectLst/>
                <a:latin typeface="-apple-system"/>
              </a:rPr>
              <a:t>Therefore, find a project…</a:t>
            </a:r>
          </a:p>
          <a:p>
            <a:pPr lvl="2"/>
            <a:r>
              <a:rPr lang="en-US" altLang="zh-HK" dirty="0">
                <a:solidFill>
                  <a:srgbClr val="1F2328"/>
                </a:solidFill>
                <a:latin typeface="-apple-system"/>
              </a:rPr>
              <a:t>Where are the best room or flat deals in Edinburgh?</a:t>
            </a:r>
          </a:p>
          <a:p>
            <a:pPr lvl="2"/>
            <a:r>
              <a:rPr lang="en-US" altLang="zh-HK" b="0" i="0" dirty="0">
                <a:solidFill>
                  <a:srgbClr val="1F2328"/>
                </a:solidFill>
                <a:effectLst/>
                <a:latin typeface="-apple-system"/>
              </a:rPr>
              <a:t>Which charity shop in Edinburgh has the faster restock for pricey, branded items?</a:t>
            </a:r>
          </a:p>
          <a:p>
            <a:pPr lvl="2"/>
            <a:r>
              <a:rPr lang="en-US" altLang="zh-HK" b="0" i="0" dirty="0">
                <a:solidFill>
                  <a:srgbClr val="1F2328"/>
                </a:solidFill>
                <a:effectLst/>
                <a:latin typeface="-apple-system"/>
              </a:rPr>
              <a:t>Shortest way from home to university with the least exposure to air and noise pollution?</a:t>
            </a:r>
          </a:p>
          <a:p>
            <a:pPr lvl="2"/>
            <a:r>
              <a:rPr lang="en-US" altLang="zh-HK" dirty="0">
                <a:solidFill>
                  <a:srgbClr val="1F2328"/>
                </a:solidFill>
                <a:latin typeface="-apple-system"/>
              </a:rPr>
              <a:t>Paths where I could take to increase the chance to see a cute dog?</a:t>
            </a:r>
            <a:endParaRPr lang="en-US" altLang="zh-HK" b="0" i="0" dirty="0">
              <a:solidFill>
                <a:srgbClr val="1F2328"/>
              </a:solidFill>
              <a:effectLst/>
              <a:latin typeface="-apple-system"/>
            </a:endParaRPr>
          </a:p>
          <a:p>
            <a:endParaRPr lang="zh-HK" altLang="en-US" dirty="0"/>
          </a:p>
        </p:txBody>
      </p:sp>
    </p:spTree>
    <p:extLst>
      <p:ext uri="{BB962C8B-B14F-4D97-AF65-F5344CB8AC3E}">
        <p14:creationId xmlns:p14="http://schemas.microsoft.com/office/powerpoint/2010/main" val="132779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E580-6127-DA66-9997-DB304A0A048C}"/>
              </a:ext>
            </a:extLst>
          </p:cNvPr>
          <p:cNvSpPr>
            <a:spLocks noGrp="1"/>
          </p:cNvSpPr>
          <p:nvPr>
            <p:ph type="title"/>
          </p:nvPr>
        </p:nvSpPr>
        <p:spPr/>
        <p:txBody>
          <a:bodyPr/>
          <a:lstStyle/>
          <a:p>
            <a:r>
              <a:rPr lang="en-GB" altLang="zh-HK" b="1" i="0" dirty="0">
                <a:solidFill>
                  <a:srgbClr val="1F2328"/>
                </a:solidFill>
                <a:effectLst/>
                <a:latin typeface="-apple-system"/>
              </a:rPr>
              <a:t>Easy Pitfalls</a:t>
            </a:r>
            <a:endParaRPr lang="zh-HK" altLang="en-US" dirty="0"/>
          </a:p>
        </p:txBody>
      </p:sp>
      <p:sp>
        <p:nvSpPr>
          <p:cNvPr id="3" name="Content Placeholder 2">
            <a:extLst>
              <a:ext uri="{FF2B5EF4-FFF2-40B4-BE49-F238E27FC236}">
                <a16:creationId xmlns:a16="http://schemas.microsoft.com/office/drawing/2014/main" id="{1B8E2E7A-5785-25BE-67CE-F089F01388C7}"/>
              </a:ext>
            </a:extLst>
          </p:cNvPr>
          <p:cNvSpPr>
            <a:spLocks noGrp="1"/>
          </p:cNvSpPr>
          <p:nvPr>
            <p:ph idx="1"/>
          </p:nvPr>
        </p:nvSpPr>
        <p:spPr/>
        <p:txBody>
          <a:bodyPr>
            <a:normAutofit/>
          </a:bodyPr>
          <a:lstStyle/>
          <a:p>
            <a:pPr algn="l">
              <a:buFont typeface="Arial" panose="020B0604020202020204" pitchFamily="34" charset="0"/>
              <a:buChar char="•"/>
            </a:pPr>
            <a:r>
              <a:rPr lang="en-US" altLang="zh-HK" b="0" i="0" dirty="0">
                <a:solidFill>
                  <a:srgbClr val="1F2328"/>
                </a:solidFill>
                <a:effectLst/>
                <a:latin typeface="-apple-system"/>
              </a:rPr>
              <a:t>Chose the wrong RS or failing to set a RS.</a:t>
            </a:r>
          </a:p>
          <a:p>
            <a:pPr lvl="1"/>
            <a:r>
              <a:rPr lang="en-US" altLang="zh-HK" dirty="0">
                <a:solidFill>
                  <a:srgbClr val="1F2328"/>
                </a:solidFill>
                <a:latin typeface="-apple-system"/>
              </a:rPr>
              <a:t>Not seeing anything in the interface</a:t>
            </a:r>
          </a:p>
          <a:p>
            <a:pPr lvl="1"/>
            <a:r>
              <a:rPr lang="en-US" altLang="zh-HK" b="0" i="0" dirty="0">
                <a:solidFill>
                  <a:srgbClr val="1F2328"/>
                </a:solidFill>
                <a:effectLst/>
                <a:latin typeface="-apple-system"/>
              </a:rPr>
              <a:t>Britain looks fatter than its typical size</a:t>
            </a:r>
          </a:p>
          <a:p>
            <a:pPr algn="l">
              <a:buFont typeface="Arial" panose="020B0604020202020204" pitchFamily="34" charset="0"/>
              <a:buChar char="•"/>
            </a:pPr>
            <a:r>
              <a:rPr lang="en-US" altLang="zh-HK" b="0" i="0" dirty="0">
                <a:solidFill>
                  <a:srgbClr val="1F2328"/>
                </a:solidFill>
                <a:effectLst/>
                <a:latin typeface="-apple-system"/>
              </a:rPr>
              <a:t>Topology errors (mostly if importing data from other systems as CAD)</a:t>
            </a:r>
          </a:p>
          <a:p>
            <a:pPr algn="l">
              <a:buFont typeface="Arial" panose="020B0604020202020204" pitchFamily="34" charset="0"/>
              <a:buChar char="•"/>
            </a:pPr>
            <a:r>
              <a:rPr lang="en-US" altLang="zh-HK" b="0" i="0" dirty="0">
                <a:solidFill>
                  <a:srgbClr val="1F2328"/>
                </a:solidFill>
                <a:effectLst/>
                <a:latin typeface="-apple-system"/>
              </a:rPr>
              <a:t>Move Project on different PC or moving files from their original location to another or simply sharing data with others</a:t>
            </a:r>
          </a:p>
          <a:p>
            <a:pPr algn="l">
              <a:buFont typeface="Arial" panose="020B0604020202020204" pitchFamily="34" charset="0"/>
              <a:buChar char="•"/>
            </a:pPr>
            <a:r>
              <a:rPr lang="en-US" altLang="zh-HK" b="0" i="0" dirty="0">
                <a:solidFill>
                  <a:srgbClr val="1F2328"/>
                </a:solidFill>
                <a:effectLst/>
                <a:latin typeface="-apple-system"/>
              </a:rPr>
              <a:t>Proprietary extensions of files</a:t>
            </a:r>
          </a:p>
          <a:p>
            <a:r>
              <a:rPr lang="en-US" altLang="zh-HK" dirty="0">
                <a:solidFill>
                  <a:srgbClr val="1F2328"/>
                </a:solidFill>
                <a:latin typeface="-apple-system"/>
              </a:rPr>
              <a:t>Fail to retrieve data after closing the interface</a:t>
            </a:r>
            <a:endParaRPr lang="en-US" altLang="zh-HK" b="0" i="0" dirty="0">
              <a:solidFill>
                <a:srgbClr val="1F2328"/>
              </a:solidFill>
              <a:effectLst/>
              <a:latin typeface="-apple-system"/>
            </a:endParaRPr>
          </a:p>
          <a:p>
            <a:pPr algn="l">
              <a:buFont typeface="Arial" panose="020B0604020202020204" pitchFamily="34" charset="0"/>
              <a:buChar char="•"/>
            </a:pPr>
            <a:endParaRPr lang="en-US" altLang="zh-HK" b="0" i="0" dirty="0">
              <a:solidFill>
                <a:srgbClr val="1F2328"/>
              </a:solidFill>
              <a:effectLst/>
              <a:latin typeface="-apple-system"/>
            </a:endParaRPr>
          </a:p>
          <a:p>
            <a:endParaRPr lang="zh-HK" altLang="en-US" dirty="0"/>
          </a:p>
        </p:txBody>
      </p:sp>
    </p:spTree>
    <p:extLst>
      <p:ext uri="{BB962C8B-B14F-4D97-AF65-F5344CB8AC3E}">
        <p14:creationId xmlns:p14="http://schemas.microsoft.com/office/powerpoint/2010/main" val="205407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98E3A-0B83-D28D-289B-304A972DCDB4}"/>
              </a:ext>
            </a:extLst>
          </p:cNvPr>
          <p:cNvSpPr>
            <a:spLocks noGrp="1"/>
          </p:cNvSpPr>
          <p:nvPr>
            <p:ph type="title"/>
          </p:nvPr>
        </p:nvSpPr>
        <p:spPr/>
        <p:txBody>
          <a:bodyPr/>
          <a:lstStyle/>
          <a:p>
            <a:r>
              <a:rPr lang="en-GB" altLang="zh-HK" b="1" i="0" dirty="0">
                <a:solidFill>
                  <a:srgbClr val="1F2328"/>
                </a:solidFill>
                <a:effectLst/>
                <a:latin typeface="-apple-system"/>
              </a:rPr>
              <a:t>The Big Questions</a:t>
            </a:r>
            <a:endParaRPr lang="zh-HK" altLang="en-US" dirty="0"/>
          </a:p>
        </p:txBody>
      </p:sp>
      <p:sp>
        <p:nvSpPr>
          <p:cNvPr id="3" name="Content Placeholder 2">
            <a:extLst>
              <a:ext uri="{FF2B5EF4-FFF2-40B4-BE49-F238E27FC236}">
                <a16:creationId xmlns:a16="http://schemas.microsoft.com/office/drawing/2014/main" id="{934CA8FC-FF01-DBB9-BDA2-93DA2D444010}"/>
              </a:ext>
            </a:extLst>
          </p:cNvPr>
          <p:cNvSpPr>
            <a:spLocks noGrp="1"/>
          </p:cNvSpPr>
          <p:nvPr>
            <p:ph idx="1"/>
          </p:nvPr>
        </p:nvSpPr>
        <p:spPr/>
        <p:txBody>
          <a:bodyPr/>
          <a:lstStyle/>
          <a:p>
            <a:pPr algn="l">
              <a:buFont typeface="Arial" panose="020B0604020202020204" pitchFamily="34" charset="0"/>
              <a:buChar char="•"/>
            </a:pPr>
            <a:r>
              <a:rPr lang="en-GB" altLang="zh-HK" b="0" i="0" dirty="0">
                <a:solidFill>
                  <a:srgbClr val="1F2328"/>
                </a:solidFill>
                <a:effectLst/>
                <a:latin typeface="-apple-system"/>
              </a:rPr>
              <a:t>GIS vs </a:t>
            </a:r>
            <a:r>
              <a:rPr lang="en-GB" altLang="zh-HK" b="0" i="0" dirty="0" err="1">
                <a:solidFill>
                  <a:srgbClr val="1F2328"/>
                </a:solidFill>
                <a:effectLst/>
                <a:latin typeface="-apple-system"/>
              </a:rPr>
              <a:t>WebGIS</a:t>
            </a:r>
            <a:endParaRPr lang="en-GB" altLang="zh-HK" b="0" i="0" dirty="0">
              <a:solidFill>
                <a:srgbClr val="1F2328"/>
              </a:solidFill>
              <a:effectLst/>
              <a:latin typeface="-apple-system"/>
            </a:endParaRPr>
          </a:p>
          <a:p>
            <a:pPr algn="l">
              <a:buFont typeface="Arial" panose="020B0604020202020204" pitchFamily="34" charset="0"/>
              <a:buChar char="•"/>
            </a:pPr>
            <a:r>
              <a:rPr lang="en-GB" altLang="zh-HK" b="0" i="0" dirty="0">
                <a:solidFill>
                  <a:srgbClr val="1F2328"/>
                </a:solidFill>
                <a:effectLst/>
                <a:latin typeface="-apple-system"/>
              </a:rPr>
              <a:t>Implementation with other software (R, Python, 3D managing software, CAD, photogrammetry software)</a:t>
            </a:r>
          </a:p>
          <a:p>
            <a:pPr algn="l">
              <a:buFont typeface="Arial" panose="020B0604020202020204" pitchFamily="34" charset="0"/>
              <a:buChar char="•"/>
            </a:pPr>
            <a:r>
              <a:rPr lang="en-GB" altLang="zh-HK" b="0" i="0" dirty="0">
                <a:solidFill>
                  <a:srgbClr val="1F2328"/>
                </a:solidFill>
                <a:effectLst/>
                <a:latin typeface="-apple-system"/>
              </a:rPr>
              <a:t>How to work collaboratively</a:t>
            </a:r>
          </a:p>
          <a:p>
            <a:pPr algn="l">
              <a:buFont typeface="Arial" panose="020B0604020202020204" pitchFamily="34" charset="0"/>
              <a:buChar char="•"/>
            </a:pPr>
            <a:r>
              <a:rPr lang="en-GB" altLang="zh-HK" b="0" i="0" dirty="0">
                <a:solidFill>
                  <a:srgbClr val="1F2328"/>
                </a:solidFill>
                <a:effectLst/>
                <a:latin typeface="-apple-system"/>
              </a:rPr>
              <a:t>Managing 3D Data</a:t>
            </a:r>
          </a:p>
          <a:p>
            <a:endParaRPr lang="zh-HK" altLang="en-US" dirty="0"/>
          </a:p>
        </p:txBody>
      </p:sp>
    </p:spTree>
    <p:extLst>
      <p:ext uri="{BB962C8B-B14F-4D97-AF65-F5344CB8AC3E}">
        <p14:creationId xmlns:p14="http://schemas.microsoft.com/office/powerpoint/2010/main" val="2484524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54B8-00CE-B2D5-3B53-F855D526A932}"/>
              </a:ext>
            </a:extLst>
          </p:cNvPr>
          <p:cNvSpPr>
            <a:spLocks noGrp="1"/>
          </p:cNvSpPr>
          <p:nvPr>
            <p:ph type="title"/>
          </p:nvPr>
        </p:nvSpPr>
        <p:spPr/>
        <p:txBody>
          <a:bodyPr/>
          <a:lstStyle/>
          <a:p>
            <a:r>
              <a:rPr lang="en-GB" altLang="zh-HK" b="1" i="0" dirty="0" err="1">
                <a:solidFill>
                  <a:srgbClr val="1F2328"/>
                </a:solidFill>
                <a:effectLst/>
                <a:latin typeface="-apple-system"/>
              </a:rPr>
              <a:t>Softwares</a:t>
            </a:r>
            <a:endParaRPr lang="zh-HK" altLang="en-US" dirty="0"/>
          </a:p>
        </p:txBody>
      </p:sp>
      <p:sp>
        <p:nvSpPr>
          <p:cNvPr id="3" name="Content Placeholder 2">
            <a:extLst>
              <a:ext uri="{FF2B5EF4-FFF2-40B4-BE49-F238E27FC236}">
                <a16:creationId xmlns:a16="http://schemas.microsoft.com/office/drawing/2014/main" id="{F7086BB5-9AA3-1D24-460F-5344D0F170A3}"/>
              </a:ext>
            </a:extLst>
          </p:cNvPr>
          <p:cNvSpPr>
            <a:spLocks noGrp="1"/>
          </p:cNvSpPr>
          <p:nvPr>
            <p:ph idx="1"/>
          </p:nvPr>
        </p:nvSpPr>
        <p:spPr/>
        <p:txBody>
          <a:bodyPr/>
          <a:lstStyle/>
          <a:p>
            <a:r>
              <a:rPr lang="en-GB" altLang="zh-HK" b="0" i="0" dirty="0">
                <a:solidFill>
                  <a:srgbClr val="1F2328"/>
                </a:solidFill>
                <a:effectLst/>
                <a:latin typeface="-apple-system"/>
              </a:rPr>
              <a:t>Two main players:</a:t>
            </a:r>
          </a:p>
          <a:p>
            <a:pPr lvl="1"/>
            <a:r>
              <a:rPr lang="en-GB" altLang="zh-HK" b="0" i="0" dirty="0" err="1">
                <a:solidFill>
                  <a:srgbClr val="1F2328"/>
                </a:solidFill>
                <a:effectLst/>
                <a:latin typeface="-apple-system"/>
              </a:rPr>
              <a:t>QGis</a:t>
            </a:r>
            <a:endParaRPr lang="en-GB" altLang="zh-HK" b="0" i="0" dirty="0">
              <a:solidFill>
                <a:srgbClr val="1F2328"/>
              </a:solidFill>
              <a:effectLst/>
              <a:latin typeface="-apple-system"/>
            </a:endParaRPr>
          </a:p>
          <a:p>
            <a:pPr lvl="1"/>
            <a:r>
              <a:rPr lang="en-GB" altLang="zh-HK" b="0" i="0" dirty="0" err="1">
                <a:solidFill>
                  <a:srgbClr val="1F2328"/>
                </a:solidFill>
                <a:effectLst/>
                <a:latin typeface="-apple-system"/>
              </a:rPr>
              <a:t>ArcGis</a:t>
            </a:r>
            <a:endParaRPr lang="en-GB" altLang="zh-HK" b="0" i="0" dirty="0">
              <a:solidFill>
                <a:srgbClr val="1F2328"/>
              </a:solidFill>
              <a:effectLst/>
              <a:latin typeface="-apple-system"/>
            </a:endParaRPr>
          </a:p>
          <a:p>
            <a:pPr lvl="1"/>
            <a:r>
              <a:rPr lang="en-GB" altLang="zh-HK" b="0" i="0" u="none" strike="noStrike" dirty="0">
                <a:solidFill>
                  <a:srgbClr val="1F2328"/>
                </a:solidFill>
                <a:effectLst/>
                <a:latin typeface="-apple-system"/>
                <a:hlinkClick r:id="rId2"/>
              </a:rPr>
              <a:t>https://gisgeography.com/qgis-arcgis-differences/</a:t>
            </a:r>
            <a:endParaRPr lang="en-GB" altLang="zh-HK" b="0" i="0" u="none" strike="noStrike" dirty="0">
              <a:solidFill>
                <a:srgbClr val="1F2328"/>
              </a:solidFill>
              <a:effectLst/>
              <a:latin typeface="-apple-system"/>
            </a:endParaRPr>
          </a:p>
          <a:p>
            <a:pPr marL="457200" lvl="1" indent="0">
              <a:buNone/>
            </a:pPr>
            <a:endParaRPr lang="en-GB" altLang="zh-HK" b="0" i="0" dirty="0">
              <a:solidFill>
                <a:srgbClr val="1F2328"/>
              </a:solidFill>
              <a:effectLst/>
              <a:latin typeface="-apple-system"/>
            </a:endParaRPr>
          </a:p>
          <a:p>
            <a:endParaRPr lang="zh-HK" altLang="en-US" dirty="0"/>
          </a:p>
        </p:txBody>
      </p:sp>
      <p:pic>
        <p:nvPicPr>
          <p:cNvPr id="2050" name="Picture 2" descr="Image result for arcgis">
            <a:extLst>
              <a:ext uri="{FF2B5EF4-FFF2-40B4-BE49-F238E27FC236}">
                <a16:creationId xmlns:a16="http://schemas.microsoft.com/office/drawing/2014/main" id="{2A3F0329-3603-950B-55E4-E8C0BADD0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109" y="3745040"/>
            <a:ext cx="421957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qgis">
            <a:extLst>
              <a:ext uri="{FF2B5EF4-FFF2-40B4-BE49-F238E27FC236}">
                <a16:creationId xmlns:a16="http://schemas.microsoft.com/office/drawing/2014/main" id="{26671963-B153-2377-BC6B-33FBEBBDC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109" y="3745040"/>
            <a:ext cx="409575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767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54B8-00CE-B2D5-3B53-F855D526A932}"/>
              </a:ext>
            </a:extLst>
          </p:cNvPr>
          <p:cNvSpPr>
            <a:spLocks noGrp="1"/>
          </p:cNvSpPr>
          <p:nvPr>
            <p:ph type="title"/>
          </p:nvPr>
        </p:nvSpPr>
        <p:spPr/>
        <p:txBody>
          <a:bodyPr/>
          <a:lstStyle/>
          <a:p>
            <a:r>
              <a:rPr lang="en-GB" altLang="zh-HK" b="1" i="0" dirty="0" err="1">
                <a:solidFill>
                  <a:srgbClr val="1F2328"/>
                </a:solidFill>
                <a:effectLst/>
                <a:latin typeface="-apple-system"/>
              </a:rPr>
              <a:t>Softwares</a:t>
            </a:r>
            <a:endParaRPr lang="zh-HK" altLang="en-US" dirty="0"/>
          </a:p>
        </p:txBody>
      </p:sp>
      <p:sp>
        <p:nvSpPr>
          <p:cNvPr id="3" name="Content Placeholder 2">
            <a:extLst>
              <a:ext uri="{FF2B5EF4-FFF2-40B4-BE49-F238E27FC236}">
                <a16:creationId xmlns:a16="http://schemas.microsoft.com/office/drawing/2014/main" id="{F7086BB5-9AA3-1D24-460F-5344D0F170A3}"/>
              </a:ext>
            </a:extLst>
          </p:cNvPr>
          <p:cNvSpPr>
            <a:spLocks noGrp="1"/>
          </p:cNvSpPr>
          <p:nvPr>
            <p:ph idx="1"/>
          </p:nvPr>
        </p:nvSpPr>
        <p:spPr>
          <a:xfrm>
            <a:off x="838200" y="1569593"/>
            <a:ext cx="10515600" cy="4667250"/>
          </a:xfrm>
        </p:spPr>
        <p:txBody>
          <a:bodyPr>
            <a:normAutofit fontScale="55000" lnSpcReduction="20000"/>
          </a:bodyPr>
          <a:lstStyle/>
          <a:p>
            <a:pPr marL="0" indent="0" algn="l">
              <a:buNone/>
            </a:pPr>
            <a:r>
              <a:rPr lang="en-GB" altLang="zh-HK" b="1" i="0" dirty="0">
                <a:solidFill>
                  <a:srgbClr val="1F2328"/>
                </a:solidFill>
                <a:effectLst/>
                <a:latin typeface="-apple-system"/>
              </a:rPr>
              <a:t>Other free software</a:t>
            </a:r>
          </a:p>
          <a:p>
            <a:pPr algn="l">
              <a:buFont typeface="Arial" panose="020B0604020202020204" pitchFamily="34" charset="0"/>
              <a:buChar char="•"/>
            </a:pPr>
            <a:r>
              <a:rPr lang="en-GB" altLang="zh-HK" b="0" i="0" u="none" strike="noStrike" dirty="0">
                <a:solidFill>
                  <a:srgbClr val="1F2328"/>
                </a:solidFill>
                <a:effectLst/>
                <a:latin typeface="-apple-system"/>
                <a:hlinkClick r:id="rId2"/>
              </a:rPr>
              <a:t>GRASS GIS</a:t>
            </a:r>
            <a:r>
              <a:rPr lang="en-GB" altLang="zh-HK" b="0" i="0" dirty="0">
                <a:solidFill>
                  <a:srgbClr val="1F2328"/>
                </a:solidFill>
                <a:effectLst/>
                <a:latin typeface="-apple-system"/>
              </a:rPr>
              <a:t> – Geospatial data management, vector and raster manipulation - developed by the U.S. Army Corps of Engineers (</a:t>
            </a:r>
            <a:r>
              <a:rPr lang="en-GB" altLang="zh-HK" b="0" i="0" dirty="0" err="1">
                <a:solidFill>
                  <a:srgbClr val="1F2328"/>
                </a:solidFill>
                <a:effectLst/>
                <a:latin typeface="-apple-system"/>
              </a:rPr>
              <a:t>Qgis</a:t>
            </a:r>
            <a:r>
              <a:rPr lang="en-GB" altLang="zh-HK" b="0" i="0" dirty="0">
                <a:solidFill>
                  <a:srgbClr val="1F2328"/>
                </a:solidFill>
                <a:effectLst/>
                <a:latin typeface="-apple-system"/>
              </a:rPr>
              <a:t> now has a Grass Plugin)</a:t>
            </a:r>
          </a:p>
          <a:p>
            <a:pPr algn="l">
              <a:buFont typeface="Arial" panose="020B0604020202020204" pitchFamily="34" charset="0"/>
              <a:buChar char="•"/>
            </a:pPr>
            <a:r>
              <a:rPr lang="en-GB" altLang="zh-HK" b="0" i="0" u="none" strike="noStrike" dirty="0" err="1">
                <a:solidFill>
                  <a:srgbClr val="1F2328"/>
                </a:solidFill>
                <a:effectLst/>
                <a:latin typeface="-apple-system"/>
                <a:hlinkClick r:id="rId3"/>
              </a:rPr>
              <a:t>gvSIG</a:t>
            </a:r>
            <a:r>
              <a:rPr lang="en-GB" altLang="zh-HK" b="0" i="0" dirty="0">
                <a:solidFill>
                  <a:srgbClr val="1F2328"/>
                </a:solidFill>
                <a:effectLst/>
                <a:latin typeface="-apple-system"/>
              </a:rPr>
              <a:t> – Mapping and geoprocessing with a 3D rendering plugin</a:t>
            </a:r>
          </a:p>
          <a:p>
            <a:pPr algn="l">
              <a:buFont typeface="Arial" panose="020B0604020202020204" pitchFamily="34" charset="0"/>
              <a:buChar char="•"/>
            </a:pPr>
            <a:r>
              <a:rPr lang="en-GB" altLang="zh-HK" b="0" i="0" u="none" strike="noStrike" dirty="0">
                <a:solidFill>
                  <a:srgbClr val="1F2328"/>
                </a:solidFill>
                <a:effectLst/>
                <a:latin typeface="-apple-system"/>
                <a:hlinkClick r:id="rId4"/>
              </a:rPr>
              <a:t>ILWIS</a:t>
            </a:r>
            <a:r>
              <a:rPr lang="en-GB" altLang="zh-HK" b="0" i="0" dirty="0">
                <a:solidFill>
                  <a:srgbClr val="1F2328"/>
                </a:solidFill>
                <a:effectLst/>
                <a:latin typeface="-apple-system"/>
              </a:rPr>
              <a:t> (Integrated Land and Water Information System) – Integrates image, vector and thematic data.</a:t>
            </a:r>
          </a:p>
          <a:p>
            <a:pPr algn="l">
              <a:buFont typeface="Arial" panose="020B0604020202020204" pitchFamily="34" charset="0"/>
              <a:buChar char="•"/>
            </a:pPr>
            <a:r>
              <a:rPr lang="en-GB" altLang="zh-HK" b="0" i="0" u="none" strike="noStrike" dirty="0">
                <a:solidFill>
                  <a:srgbClr val="1F2328"/>
                </a:solidFill>
                <a:effectLst/>
                <a:latin typeface="-apple-system"/>
                <a:hlinkClick r:id="rId5"/>
              </a:rPr>
              <a:t>JUMP GIS</a:t>
            </a:r>
            <a:r>
              <a:rPr lang="en-GB" altLang="zh-HK" b="0" i="0" dirty="0">
                <a:solidFill>
                  <a:srgbClr val="1F2328"/>
                </a:solidFill>
                <a:effectLst/>
                <a:latin typeface="-apple-system"/>
              </a:rPr>
              <a:t> / </a:t>
            </a:r>
            <a:r>
              <a:rPr lang="en-GB" altLang="zh-HK" b="0" i="0" dirty="0" err="1">
                <a:solidFill>
                  <a:srgbClr val="1F2328"/>
                </a:solidFill>
                <a:effectLst/>
                <a:latin typeface="-apple-system"/>
              </a:rPr>
              <a:t>OpenJUMP</a:t>
            </a:r>
            <a:r>
              <a:rPr lang="en-GB" altLang="zh-HK" b="0" i="0" dirty="0">
                <a:solidFill>
                  <a:srgbClr val="1F2328"/>
                </a:solidFill>
                <a:effectLst/>
                <a:latin typeface="-apple-system"/>
              </a:rPr>
              <a:t> ((Open) Java Unified Mapping Platform) – The desktop GISs </a:t>
            </a:r>
            <a:r>
              <a:rPr lang="en-GB" altLang="zh-HK" b="0" i="0" dirty="0" err="1">
                <a:solidFill>
                  <a:srgbClr val="1F2328"/>
                </a:solidFill>
                <a:effectLst/>
                <a:latin typeface="-apple-system"/>
              </a:rPr>
              <a:t>OpenJUMP</a:t>
            </a:r>
            <a:r>
              <a:rPr lang="en-GB" altLang="zh-HK" b="0" i="0" dirty="0">
                <a:solidFill>
                  <a:srgbClr val="1F2328"/>
                </a:solidFill>
                <a:effectLst/>
                <a:latin typeface="-apple-system"/>
              </a:rPr>
              <a:t>, </a:t>
            </a:r>
            <a:r>
              <a:rPr lang="en-GB" altLang="zh-HK" b="0" i="0" dirty="0" err="1">
                <a:solidFill>
                  <a:srgbClr val="1F2328"/>
                </a:solidFill>
                <a:effectLst/>
                <a:latin typeface="-apple-system"/>
              </a:rPr>
              <a:t>SkyJUMP</a:t>
            </a:r>
            <a:r>
              <a:rPr lang="en-GB" altLang="zh-HK" b="0" i="0" dirty="0">
                <a:solidFill>
                  <a:srgbClr val="1F2328"/>
                </a:solidFill>
                <a:effectLst/>
                <a:latin typeface="-apple-system"/>
              </a:rPr>
              <a:t>, </a:t>
            </a:r>
            <a:r>
              <a:rPr lang="en-GB" altLang="zh-HK" b="0" i="0" dirty="0" err="1">
                <a:solidFill>
                  <a:srgbClr val="1F2328"/>
                </a:solidFill>
                <a:effectLst/>
                <a:latin typeface="-apple-system"/>
              </a:rPr>
              <a:t>deeJUMP</a:t>
            </a:r>
            <a:r>
              <a:rPr lang="en-GB" altLang="zh-HK" b="0" i="0" dirty="0">
                <a:solidFill>
                  <a:srgbClr val="1F2328"/>
                </a:solidFill>
                <a:effectLst/>
                <a:latin typeface="-apple-system"/>
              </a:rPr>
              <a:t> and </a:t>
            </a:r>
            <a:r>
              <a:rPr lang="en-GB" altLang="zh-HK" b="0" i="0" dirty="0" err="1">
                <a:solidFill>
                  <a:srgbClr val="1F2328"/>
                </a:solidFill>
                <a:effectLst/>
                <a:latin typeface="-apple-system"/>
              </a:rPr>
              <a:t>Kosmo</a:t>
            </a:r>
            <a:r>
              <a:rPr lang="en-GB" altLang="zh-HK" b="0" i="0" dirty="0">
                <a:solidFill>
                  <a:srgbClr val="1F2328"/>
                </a:solidFill>
                <a:effectLst/>
                <a:latin typeface="-apple-system"/>
              </a:rPr>
              <a:t> all emerged from JUMP.</a:t>
            </a:r>
          </a:p>
          <a:p>
            <a:pPr algn="l">
              <a:buFont typeface="Arial" panose="020B0604020202020204" pitchFamily="34" charset="0"/>
              <a:buChar char="•"/>
            </a:pPr>
            <a:r>
              <a:rPr lang="en-GB" altLang="zh-HK" b="0" i="0" u="none" strike="noStrike" dirty="0" err="1">
                <a:solidFill>
                  <a:srgbClr val="1F2328"/>
                </a:solidFill>
                <a:effectLst/>
                <a:latin typeface="-apple-system"/>
                <a:hlinkClick r:id="rId6"/>
              </a:rPr>
              <a:t>MapWindow</a:t>
            </a:r>
            <a:r>
              <a:rPr lang="en-GB" altLang="zh-HK" b="0" i="0" u="none" strike="noStrike" dirty="0">
                <a:solidFill>
                  <a:srgbClr val="1F2328"/>
                </a:solidFill>
                <a:effectLst/>
                <a:latin typeface="-apple-system"/>
                <a:hlinkClick r:id="rId6"/>
              </a:rPr>
              <a:t> GIS</a:t>
            </a:r>
            <a:r>
              <a:rPr lang="en-GB" altLang="zh-HK" b="0" i="0" dirty="0">
                <a:solidFill>
                  <a:srgbClr val="1F2328"/>
                </a:solidFill>
                <a:effectLst/>
                <a:latin typeface="-apple-system"/>
              </a:rPr>
              <a:t> – Free desktop application with plugins and a programmer library</a:t>
            </a:r>
          </a:p>
          <a:p>
            <a:pPr algn="l">
              <a:buFont typeface="Arial" panose="020B0604020202020204" pitchFamily="34" charset="0"/>
              <a:buChar char="•"/>
            </a:pPr>
            <a:r>
              <a:rPr lang="en-GB" altLang="zh-HK" b="0" i="0" u="none" strike="noStrike" dirty="0">
                <a:solidFill>
                  <a:srgbClr val="1F2328"/>
                </a:solidFill>
                <a:effectLst/>
                <a:latin typeface="-apple-system"/>
                <a:hlinkClick r:id="rId7"/>
              </a:rPr>
              <a:t>SAGA GIS</a:t>
            </a:r>
            <a:r>
              <a:rPr lang="en-GB" altLang="zh-HK" b="0" i="0" dirty="0">
                <a:solidFill>
                  <a:srgbClr val="1F2328"/>
                </a:solidFill>
                <a:effectLst/>
                <a:latin typeface="-apple-system"/>
              </a:rPr>
              <a:t> (System for Automated Geoscientific Analysis) – Tools for environmental </a:t>
            </a:r>
            <a:r>
              <a:rPr lang="en-GB" altLang="zh-HK" b="0" i="0" dirty="0" err="1">
                <a:solidFill>
                  <a:srgbClr val="1F2328"/>
                </a:solidFill>
                <a:effectLst/>
                <a:latin typeface="-apple-system"/>
              </a:rPr>
              <a:t>modeling</a:t>
            </a:r>
            <a:r>
              <a:rPr lang="en-GB" altLang="zh-HK" b="0" i="0" dirty="0">
                <a:solidFill>
                  <a:srgbClr val="1F2328"/>
                </a:solidFill>
                <a:effectLst/>
                <a:latin typeface="-apple-system"/>
              </a:rPr>
              <a:t>, terrain analysis, and 3D mapping</a:t>
            </a:r>
          </a:p>
          <a:p>
            <a:pPr algn="l">
              <a:buFont typeface="Arial" panose="020B0604020202020204" pitchFamily="34" charset="0"/>
              <a:buChar char="•"/>
            </a:pPr>
            <a:r>
              <a:rPr lang="en-GB" altLang="zh-HK" b="0" i="0" u="none" strike="noStrike" dirty="0" err="1">
                <a:solidFill>
                  <a:srgbClr val="1F2328"/>
                </a:solidFill>
                <a:effectLst/>
                <a:latin typeface="-apple-system"/>
                <a:hlinkClick r:id="rId8"/>
              </a:rPr>
              <a:t>uDig</a:t>
            </a:r>
            <a:r>
              <a:rPr lang="en-GB" altLang="zh-HK" b="0" i="0" dirty="0">
                <a:solidFill>
                  <a:srgbClr val="1F2328"/>
                </a:solidFill>
                <a:effectLst/>
                <a:latin typeface="-apple-system"/>
              </a:rPr>
              <a:t> – API and source code (Java) available.</a:t>
            </a:r>
          </a:p>
          <a:p>
            <a:pPr marL="0" indent="0" algn="l">
              <a:buNone/>
            </a:pPr>
            <a:r>
              <a:rPr lang="en-GB" altLang="zh-HK" b="1" i="0" dirty="0">
                <a:solidFill>
                  <a:srgbClr val="1F2328"/>
                </a:solidFill>
                <a:effectLst/>
                <a:latin typeface="-apple-system"/>
              </a:rPr>
              <a:t>Other commercial software</a:t>
            </a:r>
          </a:p>
          <a:p>
            <a:pPr algn="l">
              <a:buFont typeface="Arial" panose="020B0604020202020204" pitchFamily="34" charset="0"/>
              <a:buChar char="•"/>
            </a:pPr>
            <a:r>
              <a:rPr lang="en-GB" altLang="zh-HK" b="0" i="0" u="none" strike="noStrike" dirty="0">
                <a:solidFill>
                  <a:srgbClr val="1F2328"/>
                </a:solidFill>
                <a:effectLst/>
                <a:latin typeface="-apple-system"/>
                <a:hlinkClick r:id="rId9"/>
              </a:rPr>
              <a:t>Autodesk</a:t>
            </a:r>
            <a:r>
              <a:rPr lang="en-GB" altLang="zh-HK" b="0" i="0" dirty="0">
                <a:solidFill>
                  <a:srgbClr val="1F2328"/>
                </a:solidFill>
                <a:effectLst/>
                <a:latin typeface="-apple-system"/>
              </a:rPr>
              <a:t> – Some GIS features implemented but was not born as a GIS system.</a:t>
            </a:r>
          </a:p>
          <a:p>
            <a:pPr algn="l">
              <a:buFont typeface="Arial" panose="020B0604020202020204" pitchFamily="34" charset="0"/>
              <a:buChar char="•"/>
            </a:pPr>
            <a:r>
              <a:rPr lang="en-GB" altLang="zh-HK" b="0" i="0" u="none" strike="noStrike" dirty="0">
                <a:solidFill>
                  <a:srgbClr val="1F2328"/>
                </a:solidFill>
                <a:effectLst/>
                <a:latin typeface="-apple-system"/>
                <a:hlinkClick r:id="rId10"/>
              </a:rPr>
              <a:t>Bentley Systems</a:t>
            </a:r>
            <a:r>
              <a:rPr lang="en-GB" altLang="zh-HK" b="0" i="0" dirty="0">
                <a:solidFill>
                  <a:srgbClr val="1F2328"/>
                </a:solidFill>
                <a:effectLst/>
                <a:latin typeface="-apple-system"/>
              </a:rPr>
              <a:t> – Products that interface with its flagship MicroStation software package include Bentley Map and Bentley Map View.</a:t>
            </a:r>
          </a:p>
          <a:p>
            <a:pPr algn="l">
              <a:buFont typeface="Arial" panose="020B0604020202020204" pitchFamily="34" charset="0"/>
              <a:buChar char="•"/>
            </a:pPr>
            <a:r>
              <a:rPr lang="en-GB" altLang="zh-HK" b="0" i="0" u="none" strike="noStrike" dirty="0">
                <a:solidFill>
                  <a:srgbClr val="1F2328"/>
                </a:solidFill>
                <a:effectLst/>
                <a:latin typeface="-apple-system"/>
                <a:hlinkClick r:id="rId11"/>
              </a:rPr>
              <a:t>ENVI</a:t>
            </a:r>
            <a:r>
              <a:rPr lang="en-GB" altLang="zh-HK" b="0" i="0" dirty="0">
                <a:solidFill>
                  <a:srgbClr val="1F2328"/>
                </a:solidFill>
                <a:effectLst/>
                <a:latin typeface="-apple-system"/>
              </a:rPr>
              <a:t> – Utilized for image analysis, exploitation, and hyperspectral analysis.</a:t>
            </a:r>
          </a:p>
          <a:p>
            <a:pPr algn="l">
              <a:buFont typeface="Arial" panose="020B0604020202020204" pitchFamily="34" charset="0"/>
              <a:buChar char="•"/>
            </a:pPr>
            <a:r>
              <a:rPr lang="en-GB" altLang="zh-HK" b="0" i="0" u="none" strike="noStrike" dirty="0">
                <a:solidFill>
                  <a:srgbClr val="1F2328"/>
                </a:solidFill>
                <a:effectLst/>
                <a:latin typeface="-apple-system"/>
                <a:hlinkClick r:id="rId12"/>
              </a:rPr>
              <a:t>ERDAS IMAGINE</a:t>
            </a:r>
            <a:r>
              <a:rPr lang="en-GB" altLang="zh-HK" b="0" i="0" dirty="0">
                <a:solidFill>
                  <a:srgbClr val="1F2328"/>
                </a:solidFill>
                <a:effectLst/>
                <a:latin typeface="-apple-system"/>
              </a:rPr>
              <a:t> by ERDAS Inc – Products include Leica Photogrammetry Suite, ERDAS ER Mapper, ERDAS ECW/JP2 SDK (ECW (file format)) are used throughout the entire mapping community (GIS, Remote Sensing, Photogrammetry, and image compression) and ERDAS AP</a:t>
            </a:r>
          </a:p>
        </p:txBody>
      </p:sp>
    </p:spTree>
    <p:extLst>
      <p:ext uri="{BB962C8B-B14F-4D97-AF65-F5344CB8AC3E}">
        <p14:creationId xmlns:p14="http://schemas.microsoft.com/office/powerpoint/2010/main" val="361995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8122-F2E6-65A5-F929-C9CC57F22D78}"/>
              </a:ext>
            </a:extLst>
          </p:cNvPr>
          <p:cNvSpPr>
            <a:spLocks noGrp="1"/>
          </p:cNvSpPr>
          <p:nvPr>
            <p:ph type="title"/>
          </p:nvPr>
        </p:nvSpPr>
        <p:spPr/>
        <p:txBody>
          <a:bodyPr/>
          <a:lstStyle/>
          <a:p>
            <a:r>
              <a:rPr lang="en-GB" altLang="zh-HK" b="1" i="0" dirty="0">
                <a:solidFill>
                  <a:srgbClr val="1F2328"/>
                </a:solidFill>
                <a:effectLst/>
                <a:latin typeface="-apple-system"/>
              </a:rPr>
              <a:t>Today's Schedule</a:t>
            </a:r>
            <a:endParaRPr lang="zh-HK" altLang="en-US" dirty="0"/>
          </a:p>
        </p:txBody>
      </p:sp>
      <p:sp>
        <p:nvSpPr>
          <p:cNvPr id="3" name="Content Placeholder 2">
            <a:extLst>
              <a:ext uri="{FF2B5EF4-FFF2-40B4-BE49-F238E27FC236}">
                <a16:creationId xmlns:a16="http://schemas.microsoft.com/office/drawing/2014/main" id="{803FAFD9-D7BC-D683-1B9C-9BD65D5A20D3}"/>
              </a:ext>
            </a:extLst>
          </p:cNvPr>
          <p:cNvSpPr>
            <a:spLocks noGrp="1"/>
          </p:cNvSpPr>
          <p:nvPr>
            <p:ph idx="1"/>
          </p:nvPr>
        </p:nvSpPr>
        <p:spPr/>
        <p:txBody>
          <a:bodyPr/>
          <a:lstStyle/>
          <a:p>
            <a:pPr marL="0" indent="0" algn="l">
              <a:buNone/>
            </a:pPr>
            <a:r>
              <a:rPr lang="en-US" altLang="zh-HK" b="0" i="0" dirty="0">
                <a:solidFill>
                  <a:srgbClr val="1F2328"/>
                </a:solidFill>
                <a:effectLst/>
                <a:latin typeface="-apple-system"/>
              </a:rPr>
              <a:t>12:00-12:10 Housekeeping and intro</a:t>
            </a:r>
          </a:p>
          <a:p>
            <a:pPr marL="0" indent="0" algn="l">
              <a:buNone/>
            </a:pPr>
            <a:r>
              <a:rPr lang="en-US" altLang="zh-HK" b="0" i="0" dirty="0">
                <a:solidFill>
                  <a:srgbClr val="1F2328"/>
                </a:solidFill>
                <a:effectLst/>
                <a:latin typeface="-apple-system"/>
              </a:rPr>
              <a:t>12:10-12:25 Round of Presentation of the attendees + brief intro of those who said they would be happy to talk</a:t>
            </a:r>
          </a:p>
          <a:p>
            <a:pPr marL="0" indent="0" algn="l">
              <a:buNone/>
            </a:pPr>
            <a:r>
              <a:rPr lang="en-US" altLang="zh-HK" b="0" i="0" dirty="0">
                <a:solidFill>
                  <a:srgbClr val="1F2328"/>
                </a:solidFill>
                <a:effectLst/>
                <a:latin typeface="-apple-system"/>
              </a:rPr>
              <a:t>12:25 –12:50 discussion using this document</a:t>
            </a:r>
          </a:p>
          <a:p>
            <a:pPr marL="0" indent="0" algn="l">
              <a:buNone/>
            </a:pPr>
            <a:r>
              <a:rPr lang="en-US" altLang="zh-HK" b="0" i="0" dirty="0">
                <a:solidFill>
                  <a:srgbClr val="1F2328"/>
                </a:solidFill>
                <a:effectLst/>
                <a:latin typeface="-apple-system"/>
              </a:rPr>
              <a:t>12:50-13:00 discuss available resources, way forwards and wrapping up</a:t>
            </a:r>
          </a:p>
          <a:p>
            <a:pPr marL="0" indent="0">
              <a:buNone/>
            </a:pPr>
            <a:endParaRPr lang="zh-HK" altLang="en-US" dirty="0"/>
          </a:p>
        </p:txBody>
      </p:sp>
    </p:spTree>
    <p:extLst>
      <p:ext uri="{BB962C8B-B14F-4D97-AF65-F5344CB8AC3E}">
        <p14:creationId xmlns:p14="http://schemas.microsoft.com/office/powerpoint/2010/main" val="1271223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7867-32E0-5755-63E3-A21040678581}"/>
              </a:ext>
            </a:extLst>
          </p:cNvPr>
          <p:cNvSpPr>
            <a:spLocks noGrp="1"/>
          </p:cNvSpPr>
          <p:nvPr>
            <p:ph type="title"/>
          </p:nvPr>
        </p:nvSpPr>
        <p:spPr/>
        <p:txBody>
          <a:bodyPr/>
          <a:lstStyle/>
          <a:p>
            <a:r>
              <a:rPr lang="en-US" altLang="zh-HK" b="1" i="0" dirty="0">
                <a:solidFill>
                  <a:srgbClr val="1F2328"/>
                </a:solidFill>
                <a:effectLst/>
                <a:latin typeface="-apple-system"/>
              </a:rPr>
              <a:t>Where to Search for Help</a:t>
            </a:r>
            <a:endParaRPr lang="zh-HK" altLang="en-US" dirty="0"/>
          </a:p>
        </p:txBody>
      </p:sp>
      <p:sp>
        <p:nvSpPr>
          <p:cNvPr id="3" name="Content Placeholder 2">
            <a:extLst>
              <a:ext uri="{FF2B5EF4-FFF2-40B4-BE49-F238E27FC236}">
                <a16:creationId xmlns:a16="http://schemas.microsoft.com/office/drawing/2014/main" id="{0879F60C-81CE-7868-635A-F11710D11710}"/>
              </a:ext>
            </a:extLst>
          </p:cNvPr>
          <p:cNvSpPr>
            <a:spLocks noGrp="1"/>
          </p:cNvSpPr>
          <p:nvPr>
            <p:ph idx="1"/>
          </p:nvPr>
        </p:nvSpPr>
        <p:spPr/>
        <p:txBody>
          <a:bodyPr/>
          <a:lstStyle/>
          <a:p>
            <a:pPr algn="l">
              <a:buFont typeface="Arial" panose="020B0604020202020204" pitchFamily="34" charset="0"/>
              <a:buChar char="•"/>
            </a:pPr>
            <a:r>
              <a:rPr lang="en-GB" altLang="zh-HK" b="0" i="0" u="none" strike="noStrike" dirty="0">
                <a:solidFill>
                  <a:srgbClr val="1F2328"/>
                </a:solidFill>
                <a:effectLst/>
                <a:latin typeface="-apple-system"/>
                <a:hlinkClick r:id="rId2"/>
              </a:rPr>
              <a:t>https://gis.stackexchange.com/</a:t>
            </a:r>
            <a:endParaRPr lang="en-GB" altLang="zh-HK" b="0" i="0" dirty="0">
              <a:solidFill>
                <a:srgbClr val="1F2328"/>
              </a:solidFill>
              <a:effectLst/>
              <a:latin typeface="-apple-system"/>
            </a:endParaRPr>
          </a:p>
          <a:p>
            <a:pPr algn="l">
              <a:buFont typeface="Arial" panose="020B0604020202020204" pitchFamily="34" charset="0"/>
              <a:buChar char="•"/>
            </a:pPr>
            <a:r>
              <a:rPr lang="en-GB" altLang="zh-HK" b="0" i="0" u="none" strike="noStrike" dirty="0">
                <a:solidFill>
                  <a:srgbClr val="1F2328"/>
                </a:solidFill>
                <a:effectLst/>
                <a:latin typeface="-apple-system"/>
                <a:hlinkClick r:id="rId3"/>
              </a:rPr>
              <a:t>https://qgis.org/en/site/forusers/support.html</a:t>
            </a:r>
            <a:endParaRPr lang="en-GB" altLang="zh-HK" b="0" i="0" dirty="0">
              <a:solidFill>
                <a:srgbClr val="1F2328"/>
              </a:solidFill>
              <a:effectLst/>
              <a:latin typeface="-apple-system"/>
            </a:endParaRPr>
          </a:p>
          <a:p>
            <a:pPr algn="l">
              <a:buFont typeface="Arial" panose="020B0604020202020204" pitchFamily="34" charset="0"/>
              <a:buChar char="•"/>
            </a:pPr>
            <a:r>
              <a:rPr lang="en-GB" altLang="zh-HK" b="0" i="0" u="none" strike="noStrike" dirty="0">
                <a:solidFill>
                  <a:srgbClr val="1F2328"/>
                </a:solidFill>
                <a:effectLst/>
                <a:latin typeface="-apple-system"/>
                <a:hlinkClick r:id="rId4"/>
              </a:rPr>
              <a:t>https://pro.arcgis.com/en/pro-app/help/main/welcome-to-the-arcgis-pro-app-help.htm</a:t>
            </a:r>
            <a:endParaRPr lang="en-GB" altLang="zh-HK" b="0" i="0" dirty="0">
              <a:solidFill>
                <a:srgbClr val="1F2328"/>
              </a:solidFill>
              <a:effectLst/>
              <a:latin typeface="-apple-system"/>
            </a:endParaRPr>
          </a:p>
          <a:p>
            <a:endParaRPr lang="zh-HK" altLang="en-US" dirty="0"/>
          </a:p>
        </p:txBody>
      </p:sp>
    </p:spTree>
    <p:extLst>
      <p:ext uri="{BB962C8B-B14F-4D97-AF65-F5344CB8AC3E}">
        <p14:creationId xmlns:p14="http://schemas.microsoft.com/office/powerpoint/2010/main" val="331143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741B-CF0D-4BF5-71E5-FBFEE8852414}"/>
              </a:ext>
            </a:extLst>
          </p:cNvPr>
          <p:cNvSpPr>
            <a:spLocks noGrp="1"/>
          </p:cNvSpPr>
          <p:nvPr>
            <p:ph type="title"/>
          </p:nvPr>
        </p:nvSpPr>
        <p:spPr/>
        <p:txBody>
          <a:bodyPr/>
          <a:lstStyle/>
          <a:p>
            <a:r>
              <a:rPr lang="en-US" altLang="zh-HK" dirty="0"/>
              <a:t>Resources to learn GIS</a:t>
            </a:r>
            <a:endParaRPr lang="zh-HK" altLang="en-US" dirty="0"/>
          </a:p>
        </p:txBody>
      </p:sp>
      <p:sp>
        <p:nvSpPr>
          <p:cNvPr id="3" name="Content Placeholder 2">
            <a:extLst>
              <a:ext uri="{FF2B5EF4-FFF2-40B4-BE49-F238E27FC236}">
                <a16:creationId xmlns:a16="http://schemas.microsoft.com/office/drawing/2014/main" id="{32166791-43C3-B7CF-E4BB-4D3F9CEBE176}"/>
              </a:ext>
            </a:extLst>
          </p:cNvPr>
          <p:cNvSpPr>
            <a:spLocks noGrp="1"/>
          </p:cNvSpPr>
          <p:nvPr>
            <p:ph idx="1"/>
          </p:nvPr>
        </p:nvSpPr>
        <p:spPr/>
        <p:txBody>
          <a:bodyPr>
            <a:normAutofit/>
          </a:bodyPr>
          <a:lstStyle/>
          <a:p>
            <a:pPr marL="0" indent="0" algn="l">
              <a:buNone/>
            </a:pPr>
            <a:r>
              <a:rPr lang="en-US" altLang="zh-HK" b="1" i="0" dirty="0">
                <a:solidFill>
                  <a:srgbClr val="1F2328"/>
                </a:solidFill>
                <a:effectLst/>
                <a:latin typeface="-apple-system"/>
              </a:rPr>
              <a:t>GIS AND SOCIAL SCIENCES AND HUMANITIES BOOKS AVAILABLE AT THE UNI LIBRARY</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Steinberg, Steven J &amp; Steinberg, Sheila L, 2005. </a:t>
            </a:r>
            <a:r>
              <a:rPr lang="en-US" altLang="zh-HK" b="0" i="1" dirty="0">
                <a:solidFill>
                  <a:srgbClr val="1F2328"/>
                </a:solidFill>
                <a:effectLst/>
                <a:latin typeface="-apple-system"/>
              </a:rPr>
              <a:t>Geographic Information Systems for the Social Sciences</a:t>
            </a:r>
            <a:r>
              <a:rPr lang="en-US" altLang="zh-HK" b="0" i="0" dirty="0">
                <a:solidFill>
                  <a:srgbClr val="1F2328"/>
                </a:solidFill>
                <a:effectLst/>
                <a:latin typeface="-apple-system"/>
              </a:rPr>
              <a:t>, Los Angeles: SAGE Publications Inc.</a:t>
            </a:r>
          </a:p>
          <a:p>
            <a:pPr algn="l">
              <a:buFont typeface="Arial" panose="020B0604020202020204" pitchFamily="34" charset="0"/>
              <a:buChar char="•"/>
            </a:pPr>
            <a:r>
              <a:rPr lang="en-US" altLang="zh-HK" b="0" i="0" dirty="0">
                <a:solidFill>
                  <a:srgbClr val="1F2328"/>
                </a:solidFill>
                <a:effectLst/>
                <a:latin typeface="-apple-system"/>
              </a:rPr>
              <a:t>Thomas </a:t>
            </a:r>
            <a:r>
              <a:rPr lang="en-US" altLang="zh-HK" b="0" i="0" dirty="0" err="1">
                <a:solidFill>
                  <a:srgbClr val="1F2328"/>
                </a:solidFill>
                <a:effectLst/>
                <a:latin typeface="-apple-system"/>
              </a:rPr>
              <a:t>Coomans</a:t>
            </a:r>
            <a:r>
              <a:rPr lang="en-US" altLang="zh-HK" b="0" i="0" dirty="0">
                <a:solidFill>
                  <a:srgbClr val="1F2328"/>
                </a:solidFill>
                <a:effectLst/>
                <a:latin typeface="-apple-system"/>
              </a:rPr>
              <a:t> ; </a:t>
            </a:r>
            <a:r>
              <a:rPr lang="en-US" altLang="zh-HK" b="0" i="0" dirty="0" err="1">
                <a:solidFill>
                  <a:srgbClr val="1F2328"/>
                </a:solidFill>
                <a:effectLst/>
                <a:latin typeface="-apple-system"/>
              </a:rPr>
              <a:t>Bieke</a:t>
            </a:r>
            <a:r>
              <a:rPr lang="en-US" altLang="zh-HK" b="0" i="0" dirty="0">
                <a:solidFill>
                  <a:srgbClr val="1F2328"/>
                </a:solidFill>
                <a:effectLst/>
                <a:latin typeface="-apple-system"/>
              </a:rPr>
              <a:t> </a:t>
            </a:r>
            <a:r>
              <a:rPr lang="en-US" altLang="zh-HK" b="0" i="0" dirty="0" err="1">
                <a:solidFill>
                  <a:srgbClr val="1F2328"/>
                </a:solidFill>
                <a:effectLst/>
                <a:latin typeface="-apple-system"/>
              </a:rPr>
              <a:t>Cattoor</a:t>
            </a:r>
            <a:r>
              <a:rPr lang="en-US" altLang="zh-HK" b="0" i="0" dirty="0">
                <a:solidFill>
                  <a:srgbClr val="1F2328"/>
                </a:solidFill>
                <a:effectLst/>
                <a:latin typeface="-apple-system"/>
              </a:rPr>
              <a:t> ; Krista De </a:t>
            </a:r>
            <a:r>
              <a:rPr lang="en-US" altLang="zh-HK" b="0" i="0" dirty="0" err="1">
                <a:solidFill>
                  <a:srgbClr val="1F2328"/>
                </a:solidFill>
                <a:effectLst/>
                <a:latin typeface="-apple-system"/>
              </a:rPr>
              <a:t>Jonge</a:t>
            </a:r>
            <a:r>
              <a:rPr lang="en-US" altLang="zh-HK" b="0" i="0" dirty="0">
                <a:solidFill>
                  <a:srgbClr val="1F2328"/>
                </a:solidFill>
                <a:effectLst/>
                <a:latin typeface="-apple-system"/>
              </a:rPr>
              <a:t>, 2019. </a:t>
            </a:r>
            <a:r>
              <a:rPr lang="en-US" altLang="zh-HK" b="0" i="1" dirty="0">
                <a:solidFill>
                  <a:srgbClr val="1F2328"/>
                </a:solidFill>
                <a:effectLst/>
                <a:latin typeface="-apple-system"/>
              </a:rPr>
              <a:t>Mapping Landscapes in Transformation</a:t>
            </a:r>
            <a:r>
              <a:rPr lang="en-US" altLang="zh-HK" b="0" i="0" dirty="0">
                <a:solidFill>
                  <a:srgbClr val="1F2328"/>
                </a:solidFill>
                <a:effectLst/>
                <a:latin typeface="-apple-system"/>
              </a:rPr>
              <a:t>, Leuven University Press</a:t>
            </a:r>
          </a:p>
          <a:p>
            <a:pPr algn="l">
              <a:buFont typeface="Arial" panose="020B0604020202020204" pitchFamily="34" charset="0"/>
              <a:buChar char="•"/>
            </a:pPr>
            <a:r>
              <a:rPr lang="en-US" altLang="zh-HK" b="0" i="0" dirty="0">
                <a:solidFill>
                  <a:srgbClr val="1F2328"/>
                </a:solidFill>
                <a:effectLst/>
                <a:latin typeface="-apple-system"/>
              </a:rPr>
              <a:t>Dunn, S., 2019. </a:t>
            </a:r>
            <a:r>
              <a:rPr lang="en-US" altLang="zh-HK" b="0" i="1" dirty="0">
                <a:solidFill>
                  <a:srgbClr val="1F2328"/>
                </a:solidFill>
                <a:effectLst/>
                <a:latin typeface="-apple-system"/>
              </a:rPr>
              <a:t>A History of Place in the Digital Age</a:t>
            </a:r>
            <a:r>
              <a:rPr lang="en-US" altLang="zh-HK" b="0" i="0" dirty="0">
                <a:solidFill>
                  <a:srgbClr val="1F2328"/>
                </a:solidFill>
                <a:effectLst/>
                <a:latin typeface="-apple-system"/>
              </a:rPr>
              <a:t>, Milton: Taylor &amp; Francis Group. Dunn, S., 2019. </a:t>
            </a:r>
            <a:r>
              <a:rPr lang="en-US" altLang="zh-HK" b="0" i="1" dirty="0">
                <a:solidFill>
                  <a:srgbClr val="1F2328"/>
                </a:solidFill>
                <a:effectLst/>
                <a:latin typeface="-apple-system"/>
              </a:rPr>
              <a:t>A History of Place in the Digital Age</a:t>
            </a:r>
            <a:r>
              <a:rPr lang="en-US" altLang="zh-HK" b="0" i="0" dirty="0">
                <a:solidFill>
                  <a:srgbClr val="1F2328"/>
                </a:solidFill>
                <a:effectLst/>
                <a:latin typeface="-apple-system"/>
              </a:rPr>
              <a:t>, Milton: Taylor &amp; Francis Group.</a:t>
            </a:r>
          </a:p>
          <a:p>
            <a:endParaRPr lang="zh-HK" altLang="en-US" dirty="0"/>
          </a:p>
        </p:txBody>
      </p:sp>
    </p:spTree>
    <p:extLst>
      <p:ext uri="{BB962C8B-B14F-4D97-AF65-F5344CB8AC3E}">
        <p14:creationId xmlns:p14="http://schemas.microsoft.com/office/powerpoint/2010/main" val="152827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741B-CF0D-4BF5-71E5-FBFEE8852414}"/>
              </a:ext>
            </a:extLst>
          </p:cNvPr>
          <p:cNvSpPr>
            <a:spLocks noGrp="1"/>
          </p:cNvSpPr>
          <p:nvPr>
            <p:ph type="title"/>
          </p:nvPr>
        </p:nvSpPr>
        <p:spPr/>
        <p:txBody>
          <a:bodyPr/>
          <a:lstStyle/>
          <a:p>
            <a:r>
              <a:rPr lang="en-US" altLang="zh-HK" dirty="0"/>
              <a:t>Resources to learn GIS</a:t>
            </a:r>
            <a:endParaRPr lang="zh-HK" altLang="en-US" dirty="0"/>
          </a:p>
        </p:txBody>
      </p:sp>
      <p:sp>
        <p:nvSpPr>
          <p:cNvPr id="3" name="Content Placeholder 2">
            <a:extLst>
              <a:ext uri="{FF2B5EF4-FFF2-40B4-BE49-F238E27FC236}">
                <a16:creationId xmlns:a16="http://schemas.microsoft.com/office/drawing/2014/main" id="{32166791-43C3-B7CF-E4BB-4D3F9CEBE176}"/>
              </a:ext>
            </a:extLst>
          </p:cNvPr>
          <p:cNvSpPr>
            <a:spLocks noGrp="1"/>
          </p:cNvSpPr>
          <p:nvPr>
            <p:ph idx="1"/>
          </p:nvPr>
        </p:nvSpPr>
        <p:spPr/>
        <p:txBody>
          <a:bodyPr>
            <a:normAutofit fontScale="77500" lnSpcReduction="20000"/>
          </a:bodyPr>
          <a:lstStyle/>
          <a:p>
            <a:pPr marL="0" indent="0" algn="l">
              <a:buNone/>
            </a:pPr>
            <a:r>
              <a:rPr lang="en-US" altLang="zh-HK" b="1" i="0" dirty="0">
                <a:solidFill>
                  <a:srgbClr val="1F2328"/>
                </a:solidFill>
                <a:effectLst/>
                <a:latin typeface="-apple-system"/>
              </a:rPr>
              <a:t>SELF LEARNING</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Good Introductory course </a:t>
            </a:r>
            <a:r>
              <a:rPr lang="en-US" altLang="zh-HK" b="0" i="0" u="none" strike="noStrike" dirty="0">
                <a:solidFill>
                  <a:srgbClr val="1F2328"/>
                </a:solidFill>
                <a:effectLst/>
                <a:latin typeface="-apple-system"/>
                <a:hlinkClick r:id="rId2"/>
              </a:rPr>
              <a:t>https://www.linkedin.com/learning/learning-qgis-2/exploring-the-powerful-world-of-qgis?u=50251009</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If you are going to use QGIS its manual is available online and cover a lot </a:t>
            </a:r>
            <a:r>
              <a:rPr lang="en-US" altLang="zh-HK" b="0" i="0" u="none" strike="noStrike" dirty="0">
                <a:solidFill>
                  <a:srgbClr val="1F2328"/>
                </a:solidFill>
                <a:effectLst/>
                <a:latin typeface="-apple-system"/>
                <a:hlinkClick r:id="rId3"/>
              </a:rPr>
              <a:t>https://docs.qgis.org/3.10/en/docs/user_manual/</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And also a lot of embedded tutorials </a:t>
            </a:r>
            <a:r>
              <a:rPr lang="en-US" altLang="zh-HK" b="0" i="0" u="none" strike="noStrike" dirty="0">
                <a:solidFill>
                  <a:srgbClr val="1F2328"/>
                </a:solidFill>
                <a:effectLst/>
                <a:latin typeface="-apple-system"/>
                <a:hlinkClick r:id="rId4"/>
              </a:rPr>
              <a:t>https://docs.qgis.org/3.10/en/docs/training_manual/</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And a basic intro </a:t>
            </a:r>
            <a:r>
              <a:rPr lang="en-US" altLang="zh-HK" b="0" i="0" u="none" strike="noStrike" dirty="0">
                <a:solidFill>
                  <a:srgbClr val="1F2328"/>
                </a:solidFill>
                <a:effectLst/>
                <a:latin typeface="-apple-system"/>
                <a:hlinkClick r:id="rId5"/>
              </a:rPr>
              <a:t>https://docs.qgis.org/3.10/en/docs/gentle_gis_introduction</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Another basic video that has a good intro on projections and RS </a:t>
            </a:r>
            <a:r>
              <a:rPr lang="en-US" altLang="zh-HK" b="0" i="0" u="none" strike="noStrike" dirty="0">
                <a:solidFill>
                  <a:srgbClr val="1F2328"/>
                </a:solidFill>
                <a:effectLst/>
                <a:latin typeface="-apple-system"/>
                <a:hlinkClick r:id="rId6"/>
              </a:rPr>
              <a:t>https://www.youtube.com/watch?v=kCnNWyl9qSE</a:t>
            </a:r>
            <a:r>
              <a:rPr lang="en-US" altLang="zh-HK" b="0" i="0" dirty="0">
                <a:solidFill>
                  <a:srgbClr val="1F2328"/>
                </a:solidFill>
                <a:effectLst/>
                <a:latin typeface="-apple-system"/>
              </a:rPr>
              <a:t> In general </a:t>
            </a:r>
            <a:r>
              <a:rPr lang="en-US" altLang="zh-HK" b="0" i="0" dirty="0" err="1">
                <a:solidFill>
                  <a:srgbClr val="1F2328"/>
                </a:solidFill>
                <a:effectLst/>
                <a:latin typeface="-apple-system"/>
              </a:rPr>
              <a:t>Youtube</a:t>
            </a:r>
            <a:r>
              <a:rPr lang="en-US" altLang="zh-HK" b="0" i="0" dirty="0">
                <a:solidFill>
                  <a:srgbClr val="1F2328"/>
                </a:solidFill>
                <a:effectLst/>
                <a:latin typeface="-apple-system"/>
              </a:rPr>
              <a:t> is a good place to find a lot of video tutorial both on the general principles and on specific topics</a:t>
            </a:r>
          </a:p>
          <a:p>
            <a:pPr algn="l">
              <a:buFont typeface="Arial" panose="020B0604020202020204" pitchFamily="34" charset="0"/>
              <a:buChar char="•"/>
            </a:pPr>
            <a:r>
              <a:rPr lang="en-US" altLang="zh-HK" b="0" i="0" dirty="0">
                <a:solidFill>
                  <a:srgbClr val="1F2328"/>
                </a:solidFill>
                <a:effectLst/>
                <a:latin typeface="-apple-system"/>
              </a:rPr>
              <a:t>List of ESPG codes </a:t>
            </a:r>
            <a:r>
              <a:rPr lang="en-US" altLang="zh-HK" b="0" i="0" u="none" strike="noStrike" dirty="0">
                <a:solidFill>
                  <a:srgbClr val="1F2328"/>
                </a:solidFill>
                <a:effectLst/>
                <a:latin typeface="-apple-system"/>
                <a:hlinkClick r:id="rId7"/>
              </a:rPr>
              <a:t>https://spatialreference.org/ref/epsg/</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u="none" strike="noStrike" dirty="0">
                <a:solidFill>
                  <a:srgbClr val="1F2328"/>
                </a:solidFill>
                <a:effectLst/>
                <a:latin typeface="-apple-system"/>
                <a:hlinkClick r:id="rId8"/>
              </a:rPr>
              <a:t>https://datacarpentry.org/geospatial-workshop/</a:t>
            </a:r>
            <a:endParaRPr lang="en-US" altLang="zh-HK" b="0" i="0" dirty="0">
              <a:solidFill>
                <a:srgbClr val="1F2328"/>
              </a:solidFill>
              <a:effectLst/>
              <a:latin typeface="-apple-system"/>
            </a:endParaRPr>
          </a:p>
        </p:txBody>
      </p:sp>
    </p:spTree>
    <p:extLst>
      <p:ext uri="{BB962C8B-B14F-4D97-AF65-F5344CB8AC3E}">
        <p14:creationId xmlns:p14="http://schemas.microsoft.com/office/powerpoint/2010/main" val="2712076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6B3A-3B06-BEEC-345E-D1BFD563912E}"/>
              </a:ext>
            </a:extLst>
          </p:cNvPr>
          <p:cNvSpPr>
            <a:spLocks noGrp="1"/>
          </p:cNvSpPr>
          <p:nvPr>
            <p:ph type="title"/>
          </p:nvPr>
        </p:nvSpPr>
        <p:spPr/>
        <p:txBody>
          <a:bodyPr/>
          <a:lstStyle/>
          <a:p>
            <a:r>
              <a:rPr lang="en-GB" altLang="zh-HK" b="1" i="0" dirty="0">
                <a:solidFill>
                  <a:srgbClr val="1F2328"/>
                </a:solidFill>
                <a:effectLst/>
                <a:latin typeface="-apple-system"/>
              </a:rPr>
              <a:t>Resources To Learn GIS</a:t>
            </a:r>
            <a:endParaRPr lang="zh-HK" altLang="en-US" dirty="0"/>
          </a:p>
        </p:txBody>
      </p:sp>
      <p:sp>
        <p:nvSpPr>
          <p:cNvPr id="3" name="Content Placeholder 2">
            <a:extLst>
              <a:ext uri="{FF2B5EF4-FFF2-40B4-BE49-F238E27FC236}">
                <a16:creationId xmlns:a16="http://schemas.microsoft.com/office/drawing/2014/main" id="{B1F33373-62D9-E93B-3533-4B35B6E2FB24}"/>
              </a:ext>
            </a:extLst>
          </p:cNvPr>
          <p:cNvSpPr>
            <a:spLocks noGrp="1"/>
          </p:cNvSpPr>
          <p:nvPr>
            <p:ph idx="1"/>
          </p:nvPr>
        </p:nvSpPr>
        <p:spPr/>
        <p:txBody>
          <a:bodyPr>
            <a:normAutofit fontScale="70000" lnSpcReduction="20000"/>
          </a:bodyPr>
          <a:lstStyle/>
          <a:p>
            <a:pPr marL="0" indent="0" algn="l">
              <a:buNone/>
            </a:pPr>
            <a:r>
              <a:rPr lang="en-US" altLang="zh-HK" b="1" i="0" dirty="0">
                <a:solidFill>
                  <a:srgbClr val="1F2328"/>
                </a:solidFill>
                <a:effectLst/>
                <a:latin typeface="-apple-system"/>
              </a:rPr>
              <a:t>CDCS LIVE UPCOMING TRAINING ON GIS</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24/11/22-08/12/22 </a:t>
            </a:r>
            <a:r>
              <a:rPr lang="en-US" altLang="zh-HK" b="0" i="0" u="none" strike="noStrike" dirty="0">
                <a:solidFill>
                  <a:srgbClr val="1F2328"/>
                </a:solidFill>
                <a:effectLst/>
                <a:latin typeface="-apple-system"/>
                <a:hlinkClick r:id="rId2"/>
              </a:rPr>
              <a:t>Introduction to QGIS and Geospatial Data/</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More to come on the second Semester (</a:t>
            </a:r>
            <a:r>
              <a:rPr lang="en-US" altLang="zh-HK" b="0" i="0" dirty="0" err="1">
                <a:solidFill>
                  <a:srgbClr val="1F2328"/>
                </a:solidFill>
                <a:effectLst/>
                <a:latin typeface="-apple-system"/>
              </a:rPr>
              <a:t>Webgis</a:t>
            </a:r>
            <a:r>
              <a:rPr lang="en-US" altLang="zh-HK" b="0" i="0" dirty="0">
                <a:solidFill>
                  <a:srgbClr val="1F2328"/>
                </a:solidFill>
                <a:effectLst/>
                <a:latin typeface="-apple-system"/>
              </a:rPr>
              <a:t>, Geographical Data analysis with R, Geospatial Data </a:t>
            </a:r>
            <a:r>
              <a:rPr lang="en-US" altLang="zh-HK" b="0" i="0" dirty="0" err="1">
                <a:solidFill>
                  <a:srgbClr val="1F2328"/>
                </a:solidFill>
                <a:effectLst/>
                <a:latin typeface="-apple-system"/>
              </a:rPr>
              <a:t>Visualsiation</a:t>
            </a:r>
            <a:r>
              <a:rPr lang="en-US" altLang="zh-HK" b="0" i="0" dirty="0">
                <a:solidFill>
                  <a:srgbClr val="1F2328"/>
                </a:solidFill>
                <a:effectLst/>
                <a:latin typeface="-apple-system"/>
              </a:rPr>
              <a:t> etc..)</a:t>
            </a:r>
          </a:p>
          <a:p>
            <a:pPr marL="0" indent="0" algn="l">
              <a:buNone/>
            </a:pPr>
            <a:r>
              <a:rPr lang="en-US" altLang="zh-HK" b="1" i="0" dirty="0">
                <a:solidFill>
                  <a:srgbClr val="1F2328"/>
                </a:solidFill>
                <a:effectLst/>
                <a:latin typeface="-apple-system"/>
              </a:rPr>
              <a:t>OTHER LIVE TRAINING WITHIN THE UNIVERSITY</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Introduction to </a:t>
            </a:r>
            <a:r>
              <a:rPr lang="en-US" altLang="zh-HK" b="0" i="0" dirty="0" err="1">
                <a:solidFill>
                  <a:srgbClr val="1F2328"/>
                </a:solidFill>
                <a:effectLst/>
                <a:latin typeface="-apple-system"/>
              </a:rPr>
              <a:t>Visualising</a:t>
            </a:r>
            <a:r>
              <a:rPr lang="en-US" altLang="zh-HK" b="0" i="0" dirty="0">
                <a:solidFill>
                  <a:srgbClr val="1F2328"/>
                </a:solidFill>
                <a:effectLst/>
                <a:latin typeface="-apple-system"/>
              </a:rPr>
              <a:t> Data in QGIS (Research Data Service Training) Currently not live</a:t>
            </a:r>
          </a:p>
          <a:p>
            <a:pPr algn="l"/>
            <a:r>
              <a:rPr lang="en-US" altLang="zh-HK" b="0" i="0" u="none" strike="noStrike" dirty="0">
                <a:solidFill>
                  <a:srgbClr val="1F2328"/>
                </a:solidFill>
                <a:effectLst/>
                <a:latin typeface="-apple-system"/>
                <a:hlinkClick r:id="rId3"/>
              </a:rPr>
              <a:t>https://www.ed.ac.uk/information-services/research-support/research-data-service/training</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err="1">
                <a:solidFill>
                  <a:srgbClr val="1F2328"/>
                </a:solidFill>
                <a:effectLst/>
                <a:latin typeface="-apple-system"/>
              </a:rPr>
              <a:t>Digimap</a:t>
            </a:r>
            <a:r>
              <a:rPr lang="en-US" altLang="zh-HK" b="0" i="0" dirty="0">
                <a:solidFill>
                  <a:srgbClr val="1F2328"/>
                </a:solidFill>
                <a:effectLst/>
                <a:latin typeface="-apple-system"/>
              </a:rPr>
              <a:t> </a:t>
            </a:r>
            <a:r>
              <a:rPr lang="en-US" altLang="zh-HK" b="0" i="0" u="none" strike="noStrike" dirty="0">
                <a:solidFill>
                  <a:srgbClr val="1F2328"/>
                </a:solidFill>
                <a:effectLst/>
                <a:latin typeface="-apple-system"/>
                <a:hlinkClick r:id="rId4"/>
              </a:rPr>
              <a:t>https://digimap.edina.ac.uk/</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dirty="0">
                <a:solidFill>
                  <a:srgbClr val="1F2328"/>
                </a:solidFill>
                <a:effectLst/>
                <a:latin typeface="-apple-system"/>
              </a:rPr>
              <a:t>Digital Research Service: Introduction to </a:t>
            </a:r>
            <a:r>
              <a:rPr lang="en-US" altLang="zh-HK" b="0" i="0" dirty="0" err="1">
                <a:solidFill>
                  <a:srgbClr val="1F2328"/>
                </a:solidFill>
                <a:effectLst/>
                <a:latin typeface="-apple-system"/>
              </a:rPr>
              <a:t>visualising</a:t>
            </a:r>
            <a:r>
              <a:rPr lang="en-US" altLang="zh-HK" b="0" i="0" dirty="0">
                <a:solidFill>
                  <a:srgbClr val="1F2328"/>
                </a:solidFill>
                <a:effectLst/>
                <a:latin typeface="-apple-system"/>
              </a:rPr>
              <a:t> data in </a:t>
            </a:r>
            <a:r>
              <a:rPr lang="en-US" altLang="zh-HK" b="0" i="0" dirty="0" err="1">
                <a:solidFill>
                  <a:srgbClr val="1F2328"/>
                </a:solidFill>
                <a:effectLst/>
                <a:latin typeface="-apple-system"/>
              </a:rPr>
              <a:t>arcgis</a:t>
            </a:r>
            <a:r>
              <a:rPr lang="en-US" altLang="zh-HK" b="0" i="0" dirty="0">
                <a:solidFill>
                  <a:srgbClr val="1F2328"/>
                </a:solidFill>
                <a:effectLst/>
                <a:latin typeface="-apple-system"/>
              </a:rPr>
              <a:t> (currently not live) </a:t>
            </a:r>
            <a:r>
              <a:rPr lang="en-US" altLang="zh-HK" b="0" i="0" u="none" strike="noStrike" dirty="0">
                <a:solidFill>
                  <a:srgbClr val="1F2328"/>
                </a:solidFill>
                <a:effectLst/>
                <a:latin typeface="-apple-system"/>
                <a:hlinkClick r:id="rId5"/>
              </a:rPr>
              <a:t>https://www.digitalresearchservices.ed.ac.uk/training/introduction-to-visualising-data-in-arcgis</a:t>
            </a:r>
            <a:endParaRPr lang="en-US" altLang="zh-HK" b="0" i="0" dirty="0">
              <a:solidFill>
                <a:srgbClr val="1F2328"/>
              </a:solidFill>
              <a:effectLst/>
              <a:latin typeface="-apple-system"/>
            </a:endParaRPr>
          </a:p>
          <a:p>
            <a:pPr marL="0" indent="0" algn="l">
              <a:buNone/>
            </a:pPr>
            <a:r>
              <a:rPr lang="en-US" altLang="zh-HK" b="1" i="0" dirty="0">
                <a:solidFill>
                  <a:srgbClr val="1F2328"/>
                </a:solidFill>
                <a:effectLst/>
                <a:latin typeface="-apple-system"/>
              </a:rPr>
              <a:t>BLOGS</a:t>
            </a:r>
            <a:endParaRPr lang="en-US" altLang="zh-HK" b="0" i="0" dirty="0">
              <a:solidFill>
                <a:srgbClr val="1F2328"/>
              </a:solidFill>
              <a:effectLst/>
              <a:latin typeface="-apple-system"/>
            </a:endParaRPr>
          </a:p>
          <a:p>
            <a:pPr algn="l">
              <a:buFont typeface="Arial" panose="020B0604020202020204" pitchFamily="34" charset="0"/>
              <a:buChar char="•"/>
            </a:pPr>
            <a:r>
              <a:rPr lang="en-US" altLang="zh-HK" b="0" i="0" u="none" strike="noStrike" dirty="0">
                <a:solidFill>
                  <a:srgbClr val="1F2328"/>
                </a:solidFill>
                <a:effectLst/>
                <a:latin typeface="-apple-system"/>
                <a:hlinkClick r:id="rId6"/>
              </a:rPr>
              <a:t>http://wiki.gis.com/wiki/index.php/List_of_GIS-related_Blogs</a:t>
            </a:r>
            <a:endParaRPr lang="en-US" altLang="zh-HK" b="0" i="0" dirty="0">
              <a:solidFill>
                <a:srgbClr val="1F2328"/>
              </a:solidFill>
              <a:effectLst/>
              <a:latin typeface="-apple-system"/>
            </a:endParaRPr>
          </a:p>
          <a:p>
            <a:pPr marL="0" indent="0">
              <a:buNone/>
            </a:pPr>
            <a:endParaRPr lang="zh-HK" altLang="en-US" dirty="0"/>
          </a:p>
        </p:txBody>
      </p:sp>
    </p:spTree>
    <p:extLst>
      <p:ext uri="{BB962C8B-B14F-4D97-AF65-F5344CB8AC3E}">
        <p14:creationId xmlns:p14="http://schemas.microsoft.com/office/powerpoint/2010/main" val="245365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F8AB-E68A-46C7-ABD3-C20845DA9C11}"/>
              </a:ext>
            </a:extLst>
          </p:cNvPr>
          <p:cNvSpPr>
            <a:spLocks noGrp="1"/>
          </p:cNvSpPr>
          <p:nvPr>
            <p:ph type="title"/>
          </p:nvPr>
        </p:nvSpPr>
        <p:spPr/>
        <p:txBody>
          <a:bodyPr/>
          <a:lstStyle/>
          <a:p>
            <a:r>
              <a:rPr lang="en-GB" altLang="zh-HK" b="1" i="0" dirty="0">
                <a:solidFill>
                  <a:srgbClr val="1F2328"/>
                </a:solidFill>
                <a:effectLst/>
                <a:latin typeface="-apple-system"/>
              </a:rPr>
              <a:t>Feedback</a:t>
            </a:r>
            <a:endParaRPr lang="zh-HK" altLang="en-US" dirty="0"/>
          </a:p>
        </p:txBody>
      </p:sp>
      <p:sp>
        <p:nvSpPr>
          <p:cNvPr id="3" name="Content Placeholder 2">
            <a:extLst>
              <a:ext uri="{FF2B5EF4-FFF2-40B4-BE49-F238E27FC236}">
                <a16:creationId xmlns:a16="http://schemas.microsoft.com/office/drawing/2014/main" id="{52027905-97F4-8BA6-2980-9931B4155C3E}"/>
              </a:ext>
            </a:extLst>
          </p:cNvPr>
          <p:cNvSpPr>
            <a:spLocks noGrp="1"/>
          </p:cNvSpPr>
          <p:nvPr>
            <p:ph idx="1"/>
          </p:nvPr>
        </p:nvSpPr>
        <p:spPr/>
        <p:txBody>
          <a:bodyPr/>
          <a:lstStyle/>
          <a:p>
            <a:pPr algn="l">
              <a:buFont typeface="Arial" panose="020B0604020202020204" pitchFamily="34" charset="0"/>
              <a:buChar char="•"/>
            </a:pPr>
            <a:r>
              <a:rPr lang="en-US" altLang="zh-HK" b="0" i="0" u="none" strike="noStrike" dirty="0">
                <a:solidFill>
                  <a:srgbClr val="1F2328"/>
                </a:solidFill>
                <a:effectLst/>
                <a:latin typeface="-apple-system"/>
                <a:hlinkClick r:id="rId2"/>
              </a:rPr>
              <a:t>https://forms.office.com/r/YYNrqvuNr8</a:t>
            </a:r>
            <a:endParaRPr lang="en-US" altLang="zh-HK" b="0" i="0" dirty="0">
              <a:solidFill>
                <a:srgbClr val="1F2328"/>
              </a:solidFill>
              <a:effectLst/>
              <a:latin typeface="-apple-system"/>
            </a:endParaRPr>
          </a:p>
          <a:p>
            <a:endParaRPr lang="zh-HK" altLang="en-US" dirty="0"/>
          </a:p>
        </p:txBody>
      </p:sp>
    </p:spTree>
    <p:extLst>
      <p:ext uri="{BB962C8B-B14F-4D97-AF65-F5344CB8AC3E}">
        <p14:creationId xmlns:p14="http://schemas.microsoft.com/office/powerpoint/2010/main" val="193894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5D0D-4FD7-D295-6AB1-2CC57A9702EB}"/>
              </a:ext>
            </a:extLst>
          </p:cNvPr>
          <p:cNvSpPr>
            <a:spLocks noGrp="1"/>
          </p:cNvSpPr>
          <p:nvPr>
            <p:ph type="title"/>
          </p:nvPr>
        </p:nvSpPr>
        <p:spPr/>
        <p:txBody>
          <a:bodyPr/>
          <a:lstStyle/>
          <a:p>
            <a:r>
              <a:rPr lang="en-US" altLang="zh-HK"/>
              <a:t>What is GIS?</a:t>
            </a:r>
            <a:endParaRPr lang="zh-HK" altLang="en-US" dirty="0"/>
          </a:p>
        </p:txBody>
      </p:sp>
      <p:sp>
        <p:nvSpPr>
          <p:cNvPr id="4" name="Text Placeholder 3">
            <a:extLst>
              <a:ext uri="{FF2B5EF4-FFF2-40B4-BE49-F238E27FC236}">
                <a16:creationId xmlns:a16="http://schemas.microsoft.com/office/drawing/2014/main" id="{70CFC961-5FEF-CB26-20AC-E48C5F31C3CF}"/>
              </a:ext>
            </a:extLst>
          </p:cNvPr>
          <p:cNvSpPr>
            <a:spLocks noGrp="1"/>
          </p:cNvSpPr>
          <p:nvPr>
            <p:ph type="body" idx="1"/>
          </p:nvPr>
        </p:nvSpPr>
        <p:spPr/>
        <p:txBody>
          <a:bodyPr/>
          <a:lstStyle/>
          <a:p>
            <a:r>
              <a:rPr lang="en-US" altLang="zh-HK" dirty="0"/>
              <a:t>The floor is yours…</a:t>
            </a:r>
            <a:endParaRPr lang="zh-HK" altLang="en-US" dirty="0"/>
          </a:p>
        </p:txBody>
      </p:sp>
    </p:spTree>
    <p:extLst>
      <p:ext uri="{BB962C8B-B14F-4D97-AF65-F5344CB8AC3E}">
        <p14:creationId xmlns:p14="http://schemas.microsoft.com/office/powerpoint/2010/main" val="167445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0B30-6D23-9328-4092-9FA2C495EA6E}"/>
              </a:ext>
            </a:extLst>
          </p:cNvPr>
          <p:cNvSpPr>
            <a:spLocks noGrp="1"/>
          </p:cNvSpPr>
          <p:nvPr>
            <p:ph type="title"/>
          </p:nvPr>
        </p:nvSpPr>
        <p:spPr>
          <a:xfrm>
            <a:off x="914400" y="616226"/>
            <a:ext cx="4376643" cy="697621"/>
          </a:xfrm>
        </p:spPr>
        <p:txBody>
          <a:bodyPr anchor="b">
            <a:normAutofit/>
          </a:bodyPr>
          <a:lstStyle/>
          <a:p>
            <a:r>
              <a:rPr lang="en-GB" altLang="zh-HK" sz="3600" b="1" i="0" dirty="0">
                <a:solidFill>
                  <a:srgbClr val="1F2328"/>
                </a:solidFill>
                <a:effectLst/>
                <a:latin typeface="-apple-system"/>
              </a:rPr>
              <a:t>What is GIS?</a:t>
            </a:r>
            <a:endParaRPr lang="zh-HK" altLang="en-US" sz="3600" dirty="0">
              <a:solidFill>
                <a:schemeClr val="tx2"/>
              </a:solidFill>
            </a:endParaRPr>
          </a:p>
        </p:txBody>
      </p:sp>
      <p:sp>
        <p:nvSpPr>
          <p:cNvPr id="3" name="Content Placeholder 2">
            <a:extLst>
              <a:ext uri="{FF2B5EF4-FFF2-40B4-BE49-F238E27FC236}">
                <a16:creationId xmlns:a16="http://schemas.microsoft.com/office/drawing/2014/main" id="{841B47F1-4DDA-E91D-138F-7584D3AAC545}"/>
              </a:ext>
            </a:extLst>
          </p:cNvPr>
          <p:cNvSpPr>
            <a:spLocks noGrp="1"/>
          </p:cNvSpPr>
          <p:nvPr>
            <p:ph idx="1"/>
          </p:nvPr>
        </p:nvSpPr>
        <p:spPr>
          <a:xfrm>
            <a:off x="896112" y="3072384"/>
            <a:ext cx="4376643" cy="3213046"/>
          </a:xfrm>
        </p:spPr>
        <p:txBody>
          <a:bodyPr>
            <a:normAutofit/>
          </a:bodyPr>
          <a:lstStyle/>
          <a:p>
            <a:r>
              <a:rPr lang="en-US" altLang="zh-HK" sz="1400" dirty="0">
                <a:solidFill>
                  <a:schemeClr val="tx2"/>
                </a:solidFill>
              </a:rPr>
              <a:t>GIS</a:t>
            </a:r>
            <a:br>
              <a:rPr lang="en-US" altLang="zh-HK" sz="1400" dirty="0">
                <a:solidFill>
                  <a:schemeClr val="tx2"/>
                </a:solidFill>
              </a:rPr>
            </a:br>
            <a:endParaRPr lang="en-US" altLang="zh-HK" sz="1400" dirty="0">
              <a:solidFill>
                <a:schemeClr val="tx2"/>
              </a:solidFill>
            </a:endParaRPr>
          </a:p>
          <a:p>
            <a:r>
              <a:rPr lang="en-US" altLang="zh-HK" sz="1400" u="sng" dirty="0">
                <a:solidFill>
                  <a:schemeClr val="tx2"/>
                </a:solidFill>
              </a:rPr>
              <a:t>G</a:t>
            </a:r>
            <a:r>
              <a:rPr lang="en-US" altLang="zh-HK" sz="1400" dirty="0">
                <a:solidFill>
                  <a:schemeClr val="tx2"/>
                </a:solidFill>
              </a:rPr>
              <a:t>eographical = spatial location</a:t>
            </a:r>
          </a:p>
          <a:p>
            <a:pPr marL="0" indent="0">
              <a:buNone/>
            </a:pPr>
            <a:endParaRPr lang="en-US" altLang="zh-HK" sz="1400" u="sng" dirty="0">
              <a:solidFill>
                <a:schemeClr val="tx2"/>
              </a:solidFill>
            </a:endParaRPr>
          </a:p>
          <a:p>
            <a:r>
              <a:rPr lang="en-US" altLang="zh-HK" sz="1400" u="sng" dirty="0">
                <a:solidFill>
                  <a:schemeClr val="tx2"/>
                </a:solidFill>
              </a:rPr>
              <a:t>I</a:t>
            </a:r>
            <a:r>
              <a:rPr lang="en-US" altLang="zh-HK" sz="1400" dirty="0">
                <a:solidFill>
                  <a:schemeClr val="tx2"/>
                </a:solidFill>
              </a:rPr>
              <a:t>nformation = data attached to spatial location</a:t>
            </a:r>
            <a:br>
              <a:rPr lang="en-US" altLang="zh-HK" sz="1400" dirty="0">
                <a:solidFill>
                  <a:schemeClr val="tx2"/>
                </a:solidFill>
              </a:rPr>
            </a:br>
            <a:br>
              <a:rPr lang="en-US" altLang="zh-HK" sz="1400" dirty="0">
                <a:solidFill>
                  <a:schemeClr val="tx2"/>
                </a:solidFill>
              </a:rPr>
            </a:br>
            <a:endParaRPr lang="en-US" altLang="zh-HK" sz="1400" dirty="0">
              <a:solidFill>
                <a:schemeClr val="tx2"/>
              </a:solidFill>
            </a:endParaRPr>
          </a:p>
          <a:p>
            <a:r>
              <a:rPr lang="en-US" altLang="zh-HK" sz="1400" u="sng" dirty="0">
                <a:solidFill>
                  <a:schemeClr val="tx2"/>
                </a:solidFill>
              </a:rPr>
              <a:t>S</a:t>
            </a:r>
            <a:r>
              <a:rPr lang="en-US" altLang="zh-HK" sz="1400" dirty="0">
                <a:solidFill>
                  <a:schemeClr val="tx2"/>
                </a:solidFill>
              </a:rPr>
              <a:t>ystem = everything to work towards a goal</a:t>
            </a:r>
            <a:br>
              <a:rPr lang="en-US" altLang="zh-HK" sz="1400" dirty="0">
                <a:solidFill>
                  <a:schemeClr val="tx2"/>
                </a:solidFill>
              </a:rPr>
            </a:br>
            <a:r>
              <a:rPr lang="en-US" altLang="zh-HK" sz="1400" dirty="0">
                <a:solidFill>
                  <a:schemeClr val="tx2"/>
                </a:solidFill>
              </a:rPr>
              <a:t>	(hardware, networks, software, data)</a:t>
            </a:r>
          </a:p>
          <a:p>
            <a:endParaRPr lang="en-US" altLang="zh-HK" sz="1400" dirty="0">
              <a:solidFill>
                <a:schemeClr val="tx2"/>
              </a:solidFill>
            </a:endParaRPr>
          </a:p>
          <a:p>
            <a:pPr marL="0" indent="0">
              <a:buNone/>
            </a:pPr>
            <a:r>
              <a:rPr lang="en-US" altLang="zh-HK" sz="1400" b="1" dirty="0">
                <a:solidFill>
                  <a:schemeClr val="tx2"/>
                </a:solidFill>
              </a:rPr>
              <a:t>Example question:</a:t>
            </a:r>
            <a:br>
              <a:rPr lang="en-US" altLang="zh-HK" sz="1400" dirty="0">
                <a:solidFill>
                  <a:schemeClr val="tx2"/>
                </a:solidFill>
              </a:rPr>
            </a:br>
            <a:r>
              <a:rPr lang="en-US" altLang="zh-HK" sz="1400" dirty="0">
                <a:solidFill>
                  <a:schemeClr val="tx2"/>
                </a:solidFill>
              </a:rPr>
              <a:t>Where can I study on the main campus?</a:t>
            </a:r>
          </a:p>
        </p:txBody>
      </p:sp>
      <p:pic>
        <p:nvPicPr>
          <p:cNvPr id="5" name="Picture 4" descr="A map of a city&#10;&#10;Description automatically generated">
            <a:extLst>
              <a:ext uri="{FF2B5EF4-FFF2-40B4-BE49-F238E27FC236}">
                <a16:creationId xmlns:a16="http://schemas.microsoft.com/office/drawing/2014/main" id="{F4EC6CFB-4C2F-B7C6-E266-8686F3A1B4DD}"/>
              </a:ext>
            </a:extLst>
          </p:cNvPr>
          <p:cNvPicPr>
            <a:picLocks noChangeAspect="1"/>
          </p:cNvPicPr>
          <p:nvPr/>
        </p:nvPicPr>
        <p:blipFill rotWithShape="1">
          <a:blip r:embed="rId2"/>
          <a:srcRect l="5865" r="3" b="3"/>
          <a:stretch/>
        </p:blipFill>
        <p:spPr>
          <a:xfrm>
            <a:off x="6089374" y="602974"/>
            <a:ext cx="5486400" cy="5638800"/>
          </a:xfrm>
          <a:prstGeom prst="rect">
            <a:avLst/>
          </a:prstGeom>
        </p:spPr>
      </p:pic>
      <p:sp>
        <p:nvSpPr>
          <p:cNvPr id="6" name="Callout: Line 5">
            <a:extLst>
              <a:ext uri="{FF2B5EF4-FFF2-40B4-BE49-F238E27FC236}">
                <a16:creationId xmlns:a16="http://schemas.microsoft.com/office/drawing/2014/main" id="{E1657B0E-6302-46E3-C277-2A4FFE4A67A4}"/>
              </a:ext>
            </a:extLst>
          </p:cNvPr>
          <p:cNvSpPr/>
          <p:nvPr/>
        </p:nvSpPr>
        <p:spPr>
          <a:xfrm>
            <a:off x="10104120" y="2215525"/>
            <a:ext cx="1682496" cy="668165"/>
          </a:xfrm>
          <a:prstGeom prst="borderCallout1">
            <a:avLst>
              <a:gd name="adj1" fmla="val 18750"/>
              <a:gd name="adj2" fmla="val -8333"/>
              <a:gd name="adj3" fmla="val 219245"/>
              <a:gd name="adj4" fmla="val -8670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HK" sz="1200" b="1" dirty="0">
                <a:solidFill>
                  <a:schemeClr val="tx1"/>
                </a:solidFill>
              </a:rPr>
              <a:t>LAT, LON</a:t>
            </a:r>
          </a:p>
          <a:p>
            <a:pPr algn="ctr"/>
            <a:r>
              <a:rPr lang="en-US" altLang="zh-HK" sz="1200" dirty="0">
                <a:solidFill>
                  <a:schemeClr val="tx1"/>
                </a:solidFill>
              </a:rPr>
              <a:t>55.94296580140858, </a:t>
            </a:r>
            <a:br>
              <a:rPr lang="en-US" altLang="zh-HK" sz="1200" dirty="0">
                <a:solidFill>
                  <a:schemeClr val="tx1"/>
                </a:solidFill>
              </a:rPr>
            </a:br>
            <a:r>
              <a:rPr lang="en-US" altLang="zh-HK" sz="1200" dirty="0">
                <a:solidFill>
                  <a:schemeClr val="tx1"/>
                </a:solidFill>
              </a:rPr>
              <a:t>-3.189185903615852</a:t>
            </a:r>
            <a:endParaRPr lang="zh-HK" altLang="en-US" sz="1200" dirty="0">
              <a:solidFill>
                <a:schemeClr val="tx1"/>
              </a:solidFill>
            </a:endParaRPr>
          </a:p>
        </p:txBody>
      </p:sp>
      <p:sp>
        <p:nvSpPr>
          <p:cNvPr id="7" name="Callout: Line 6">
            <a:extLst>
              <a:ext uri="{FF2B5EF4-FFF2-40B4-BE49-F238E27FC236}">
                <a16:creationId xmlns:a16="http://schemas.microsoft.com/office/drawing/2014/main" id="{95E00D6B-D1B5-4F62-5EC6-7250258B4A76}"/>
              </a:ext>
            </a:extLst>
          </p:cNvPr>
          <p:cNvSpPr/>
          <p:nvPr/>
        </p:nvSpPr>
        <p:spPr>
          <a:xfrm>
            <a:off x="9948672" y="4681357"/>
            <a:ext cx="1828270" cy="668165"/>
          </a:xfrm>
          <a:prstGeom prst="borderCallout1">
            <a:avLst>
              <a:gd name="adj1" fmla="val 18750"/>
              <a:gd name="adj2" fmla="val -8333"/>
              <a:gd name="adj3" fmla="val -139308"/>
              <a:gd name="adj4" fmla="val -7178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HK" sz="1200" b="1" dirty="0">
                <a:solidFill>
                  <a:schemeClr val="tx1"/>
                </a:solidFill>
              </a:rPr>
              <a:t>It’s a library</a:t>
            </a:r>
          </a:p>
          <a:p>
            <a:pPr algn="ctr"/>
            <a:r>
              <a:rPr lang="en-US" altLang="zh-HK" sz="1200" dirty="0">
                <a:solidFill>
                  <a:schemeClr val="tx1"/>
                </a:solidFill>
              </a:rPr>
              <a:t>Not a giant car park</a:t>
            </a:r>
            <a:br>
              <a:rPr lang="en-US" altLang="zh-HK" sz="1200" dirty="0">
                <a:solidFill>
                  <a:schemeClr val="tx1"/>
                </a:solidFill>
              </a:rPr>
            </a:br>
            <a:r>
              <a:rPr lang="en-US" altLang="zh-HK" sz="1200" dirty="0">
                <a:solidFill>
                  <a:schemeClr val="tx1"/>
                </a:solidFill>
              </a:rPr>
              <a:t>(although it looks like one)</a:t>
            </a:r>
            <a:endParaRPr lang="zh-HK" altLang="en-US" sz="1200" dirty="0">
              <a:solidFill>
                <a:schemeClr val="tx1"/>
              </a:solidFill>
            </a:endParaRPr>
          </a:p>
        </p:txBody>
      </p:sp>
      <p:sp>
        <p:nvSpPr>
          <p:cNvPr id="8" name="Left Brace 7">
            <a:extLst>
              <a:ext uri="{FF2B5EF4-FFF2-40B4-BE49-F238E27FC236}">
                <a16:creationId xmlns:a16="http://schemas.microsoft.com/office/drawing/2014/main" id="{70430A98-0325-2BE9-9173-3B04DCEDBB71}"/>
              </a:ext>
            </a:extLst>
          </p:cNvPr>
          <p:cNvSpPr/>
          <p:nvPr/>
        </p:nvSpPr>
        <p:spPr>
          <a:xfrm>
            <a:off x="4992624" y="602974"/>
            <a:ext cx="969263" cy="5638800"/>
          </a:xfrm>
          <a:prstGeom prst="leftBrace">
            <a:avLst>
              <a:gd name="adj1" fmla="val 8333"/>
              <a:gd name="adj2" fmla="val 8129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ln w="12700">
                <a:solidFill>
                  <a:schemeClr val="tx1"/>
                </a:solidFill>
              </a:ln>
            </a:endParaRPr>
          </a:p>
        </p:txBody>
      </p:sp>
      <p:sp>
        <p:nvSpPr>
          <p:cNvPr id="9" name="Content Placeholder 2">
            <a:extLst>
              <a:ext uri="{FF2B5EF4-FFF2-40B4-BE49-F238E27FC236}">
                <a16:creationId xmlns:a16="http://schemas.microsoft.com/office/drawing/2014/main" id="{77A54730-AA78-F924-7C65-4AEBAF03CECF}"/>
              </a:ext>
            </a:extLst>
          </p:cNvPr>
          <p:cNvSpPr txBox="1">
            <a:spLocks/>
          </p:cNvSpPr>
          <p:nvPr/>
        </p:nvSpPr>
        <p:spPr>
          <a:xfrm>
            <a:off x="896111" y="1294350"/>
            <a:ext cx="4394932" cy="1668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HK" sz="1400" b="0" i="0" dirty="0">
                <a:solidFill>
                  <a:srgbClr val="1F2328"/>
                </a:solidFill>
                <a:effectLst/>
                <a:latin typeface="-apple-system"/>
              </a:rPr>
              <a:t>The use of GIS in humanities and social science projects is a long-established practice.</a:t>
            </a:r>
          </a:p>
          <a:p>
            <a:pPr algn="l"/>
            <a:r>
              <a:rPr lang="en-US" altLang="zh-HK" sz="1400" b="0" i="0" dirty="0">
                <a:solidFill>
                  <a:srgbClr val="1F2328"/>
                </a:solidFill>
                <a:effectLst/>
                <a:latin typeface="-apple-system"/>
              </a:rPr>
              <a:t>Using a GIS system can help to create better analysis of studied interactions and phenomena. Maps are able to bring together different informative layers generating additional knowledge where the informative potential exceeds the sum of the single information.</a:t>
            </a:r>
          </a:p>
        </p:txBody>
      </p:sp>
    </p:spTree>
    <p:extLst>
      <p:ext uri="{BB962C8B-B14F-4D97-AF65-F5344CB8AC3E}">
        <p14:creationId xmlns:p14="http://schemas.microsoft.com/office/powerpoint/2010/main" val="302634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C2394629-8F96-41DE-9771-A48E7EF3C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0C525-9F4C-4172-EF96-47F53C58EE7F}"/>
              </a:ext>
            </a:extLst>
          </p:cNvPr>
          <p:cNvSpPr>
            <a:spLocks noGrp="1"/>
          </p:cNvSpPr>
          <p:nvPr>
            <p:ph type="title"/>
          </p:nvPr>
        </p:nvSpPr>
        <p:spPr>
          <a:xfrm>
            <a:off x="838200" y="558209"/>
            <a:ext cx="6812280" cy="2213607"/>
          </a:xfrm>
        </p:spPr>
        <p:txBody>
          <a:bodyPr anchor="b">
            <a:normAutofit/>
          </a:bodyPr>
          <a:lstStyle/>
          <a:p>
            <a:r>
              <a:rPr lang="en-GB" altLang="zh-HK" sz="4000" b="1" i="0" dirty="0">
                <a:solidFill>
                  <a:srgbClr val="1F2328"/>
                </a:solidFill>
                <a:effectLst/>
                <a:latin typeface="-apple-system"/>
              </a:rPr>
              <a:t>What is GIS?</a:t>
            </a:r>
            <a:endParaRPr lang="zh-HK" altLang="en-US" sz="4000" dirty="0"/>
          </a:p>
        </p:txBody>
      </p:sp>
      <p:pic>
        <p:nvPicPr>
          <p:cNvPr id="1028" name="Picture 4" descr="GIS (Geographic Information System)">
            <a:extLst>
              <a:ext uri="{FF2B5EF4-FFF2-40B4-BE49-F238E27FC236}">
                <a16:creationId xmlns:a16="http://schemas.microsoft.com/office/drawing/2014/main" id="{4D2BD78C-7AAC-7EFA-C484-693C9B6CD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8" t="1464" r="4" b="5283"/>
          <a:stretch/>
        </p:blipFill>
        <p:spPr bwMode="auto">
          <a:xfrm>
            <a:off x="8097625" y="3429000"/>
            <a:ext cx="4103802" cy="34263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5750309-DCD3-1EAA-029B-4940801ABE0B}"/>
              </a:ext>
            </a:extLst>
          </p:cNvPr>
          <p:cNvSpPr>
            <a:spLocks noGrp="1"/>
          </p:cNvSpPr>
          <p:nvPr>
            <p:ph idx="1"/>
          </p:nvPr>
        </p:nvSpPr>
        <p:spPr>
          <a:xfrm>
            <a:off x="838200" y="2971800"/>
            <a:ext cx="6812280" cy="3136605"/>
          </a:xfrm>
        </p:spPr>
        <p:txBody>
          <a:bodyPr>
            <a:normAutofit/>
          </a:bodyPr>
          <a:lstStyle/>
          <a:p>
            <a:pPr marL="0" indent="0">
              <a:buNone/>
            </a:pPr>
            <a:r>
              <a:rPr lang="en-US" altLang="zh-HK" sz="1900"/>
              <a:t>GIS can also help a researcher cross disciplinary boundaries when working on an interdisciplinary project or question. The use of GIS platform can be synthesised into 4 steps:</a:t>
            </a:r>
          </a:p>
          <a:p>
            <a:endParaRPr lang="en-US" altLang="zh-HK" sz="1900"/>
          </a:p>
          <a:p>
            <a:r>
              <a:rPr lang="en-US" altLang="zh-HK" sz="1900"/>
              <a:t>Create geographic data.</a:t>
            </a:r>
          </a:p>
          <a:p>
            <a:r>
              <a:rPr lang="en-US" altLang="zh-HK" sz="1900"/>
              <a:t>Manage it.</a:t>
            </a:r>
          </a:p>
          <a:p>
            <a:r>
              <a:rPr lang="en-US" altLang="zh-HK" sz="1900"/>
              <a:t>Analyze it and gather a better knowledge of the area as a whole system</a:t>
            </a:r>
          </a:p>
          <a:p>
            <a:r>
              <a:rPr lang="en-US" altLang="zh-HK" sz="1900"/>
              <a:t>Display it on a map.</a:t>
            </a:r>
            <a:endParaRPr lang="zh-HK" altLang="en-US" sz="1900"/>
          </a:p>
        </p:txBody>
      </p:sp>
      <p:pic>
        <p:nvPicPr>
          <p:cNvPr id="1026" name="Picture 2" descr="How To: Copy a Field Value from Polygon Features to the Intersecting Point  Features Using">
            <a:extLst>
              <a:ext uri="{FF2B5EF4-FFF2-40B4-BE49-F238E27FC236}">
                <a16:creationId xmlns:a16="http://schemas.microsoft.com/office/drawing/2014/main" id="{FD59CD69-3393-13F0-0E67-DA2085725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2" r="7569" b="16794"/>
          <a:stretch/>
        </p:blipFill>
        <p:spPr bwMode="auto">
          <a:xfrm>
            <a:off x="8097625" y="-4709"/>
            <a:ext cx="4094375" cy="324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26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2C97-FFEB-E4C0-4744-7F26FD020D30}"/>
              </a:ext>
            </a:extLst>
          </p:cNvPr>
          <p:cNvSpPr>
            <a:spLocks noGrp="1"/>
          </p:cNvSpPr>
          <p:nvPr>
            <p:ph type="title"/>
          </p:nvPr>
        </p:nvSpPr>
        <p:spPr/>
        <p:txBody>
          <a:bodyPr/>
          <a:lstStyle/>
          <a:p>
            <a:r>
              <a:rPr lang="en-US" altLang="zh-HK" b="1" i="0" dirty="0">
                <a:solidFill>
                  <a:srgbClr val="1F2328"/>
                </a:solidFill>
                <a:effectLst/>
                <a:latin typeface="-apple-system"/>
              </a:rPr>
              <a:t>Concept to get familiar with</a:t>
            </a:r>
            <a:endParaRPr lang="zh-HK" altLang="en-US" dirty="0"/>
          </a:p>
        </p:txBody>
      </p:sp>
      <p:sp>
        <p:nvSpPr>
          <p:cNvPr id="3" name="Content Placeholder 2">
            <a:extLst>
              <a:ext uri="{FF2B5EF4-FFF2-40B4-BE49-F238E27FC236}">
                <a16:creationId xmlns:a16="http://schemas.microsoft.com/office/drawing/2014/main" id="{267B132D-84AB-9FA1-CD35-87492B8F5A8F}"/>
              </a:ext>
            </a:extLst>
          </p:cNvPr>
          <p:cNvSpPr>
            <a:spLocks noGrp="1"/>
          </p:cNvSpPr>
          <p:nvPr>
            <p:ph idx="1"/>
          </p:nvPr>
        </p:nvSpPr>
        <p:spPr/>
        <p:txBody>
          <a:bodyPr>
            <a:normAutofit lnSpcReduction="10000"/>
          </a:bodyPr>
          <a:lstStyle/>
          <a:p>
            <a:r>
              <a:rPr lang="en-GB" altLang="zh-HK" dirty="0">
                <a:hlinkClick r:id="rId2" action="ppaction://hlinksldjump"/>
              </a:rPr>
              <a:t>Raster vs Vector </a:t>
            </a:r>
            <a:endParaRPr lang="en-GB" altLang="zh-HK" dirty="0"/>
          </a:p>
          <a:p>
            <a:r>
              <a:rPr lang="en-GB" altLang="zh-HK" dirty="0">
                <a:hlinkClick r:id="rId3" action="ppaction://hlinksldjump"/>
              </a:rPr>
              <a:t>Cartography principles and RS</a:t>
            </a:r>
            <a:endParaRPr lang="en-GB" altLang="zh-HK" dirty="0"/>
          </a:p>
          <a:p>
            <a:r>
              <a:rPr lang="en-GB" altLang="zh-HK" dirty="0"/>
              <a:t>Shapefiles and their formats (e.g. </a:t>
            </a:r>
            <a:r>
              <a:rPr lang="en-GB" altLang="zh-HK" dirty="0" err="1"/>
              <a:t>dxf</a:t>
            </a:r>
            <a:r>
              <a:rPr lang="en-GB" altLang="zh-HK" dirty="0"/>
              <a:t>)</a:t>
            </a:r>
          </a:p>
          <a:p>
            <a:r>
              <a:rPr lang="en-GB" altLang="zh-HK" dirty="0">
                <a:hlinkClick r:id="rId4" action="ppaction://hlinksldjump"/>
              </a:rPr>
              <a:t>Spatial analysis algorithms (</a:t>
            </a:r>
            <a:r>
              <a:rPr lang="en-GB" altLang="zh-HK" dirty="0" err="1">
                <a:hlinkClick r:id="rId4" action="ppaction://hlinksldjump"/>
              </a:rPr>
              <a:t>Qgis</a:t>
            </a:r>
            <a:r>
              <a:rPr lang="en-GB" altLang="zh-HK" dirty="0">
                <a:hlinkClick r:id="rId4" action="ppaction://hlinksldjump"/>
              </a:rPr>
              <a:t>, ArcGIS)</a:t>
            </a:r>
            <a:endParaRPr lang="en-GB" altLang="zh-HK" dirty="0"/>
          </a:p>
          <a:p>
            <a:r>
              <a:rPr lang="en-GB" altLang="zh-HK" dirty="0">
                <a:hlinkClick r:id="rId5" action="ppaction://hlinksldjump"/>
              </a:rPr>
              <a:t>OSM and WMS services</a:t>
            </a:r>
            <a:endParaRPr lang="en-GB" altLang="zh-HK" dirty="0"/>
          </a:p>
          <a:p>
            <a:r>
              <a:rPr lang="en-GB" altLang="zh-HK" dirty="0">
                <a:hlinkClick r:id="rId6" action="ppaction://hlinksldjump"/>
              </a:rPr>
              <a:t>Databases</a:t>
            </a:r>
            <a:endParaRPr lang="en-GB" altLang="zh-HK" dirty="0"/>
          </a:p>
          <a:p>
            <a:r>
              <a:rPr lang="en-GB" altLang="zh-HK" dirty="0">
                <a:hlinkClick r:id="rId7" action="ppaction://hlinksldjump"/>
              </a:rPr>
              <a:t>Image processing: NDVI, DEM and others</a:t>
            </a:r>
            <a:endParaRPr lang="en-GB" altLang="zh-HK" dirty="0"/>
          </a:p>
          <a:p>
            <a:r>
              <a:rPr lang="en-GB" altLang="zh-HK" dirty="0">
                <a:hlinkClick r:id="rId8" action="ppaction://hlinksldjump"/>
              </a:rPr>
              <a:t>Topology</a:t>
            </a:r>
            <a:endParaRPr lang="en-GB" altLang="zh-HK" dirty="0"/>
          </a:p>
          <a:p>
            <a:r>
              <a:rPr lang="en-GB" altLang="zh-HK" dirty="0"/>
              <a:t>Extensions and Plugins</a:t>
            </a:r>
            <a:endParaRPr lang="zh-HK" altLang="en-US" dirty="0"/>
          </a:p>
        </p:txBody>
      </p:sp>
    </p:spTree>
    <p:extLst>
      <p:ext uri="{BB962C8B-B14F-4D97-AF65-F5344CB8AC3E}">
        <p14:creationId xmlns:p14="http://schemas.microsoft.com/office/powerpoint/2010/main" val="393058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59E-3ECC-67E7-0E10-314A00BDEF43}"/>
              </a:ext>
            </a:extLst>
          </p:cNvPr>
          <p:cNvSpPr>
            <a:spLocks noGrp="1"/>
          </p:cNvSpPr>
          <p:nvPr>
            <p:ph type="title"/>
          </p:nvPr>
        </p:nvSpPr>
        <p:spPr/>
        <p:txBody>
          <a:bodyPr/>
          <a:lstStyle/>
          <a:p>
            <a:r>
              <a:rPr lang="en-GB" altLang="zh-HK" dirty="0"/>
              <a:t>Raster vs Vector</a:t>
            </a:r>
            <a:endParaRPr lang="zh-HK" altLang="en-US" dirty="0"/>
          </a:p>
        </p:txBody>
      </p:sp>
      <p:sp>
        <p:nvSpPr>
          <p:cNvPr id="3" name="Content Placeholder 2">
            <a:extLst>
              <a:ext uri="{FF2B5EF4-FFF2-40B4-BE49-F238E27FC236}">
                <a16:creationId xmlns:a16="http://schemas.microsoft.com/office/drawing/2014/main" id="{A0303E03-7B4D-B53A-D799-29B2ABC9E4B2}"/>
              </a:ext>
            </a:extLst>
          </p:cNvPr>
          <p:cNvSpPr>
            <a:spLocks noGrp="1"/>
          </p:cNvSpPr>
          <p:nvPr>
            <p:ph idx="1"/>
          </p:nvPr>
        </p:nvSpPr>
        <p:spPr>
          <a:xfrm>
            <a:off x="6268039" y="4967925"/>
            <a:ext cx="4987925" cy="1621412"/>
          </a:xfrm>
        </p:spPr>
        <p:txBody>
          <a:bodyPr>
            <a:normAutofit fontScale="62500" lnSpcReduction="20000"/>
          </a:bodyPr>
          <a:lstStyle/>
          <a:p>
            <a:pPr marL="0" indent="0">
              <a:buNone/>
            </a:pPr>
            <a:r>
              <a:rPr lang="en-US" altLang="zh-HK" b="1" dirty="0"/>
              <a:t>Vector</a:t>
            </a:r>
          </a:p>
          <a:p>
            <a:r>
              <a:rPr lang="en-US" altLang="zh-HK" dirty="0"/>
              <a:t>Point, line, polygons</a:t>
            </a:r>
          </a:p>
          <a:p>
            <a:r>
              <a:rPr lang="en-US" altLang="zh-HK" dirty="0"/>
              <a:t>At least one or multiple points</a:t>
            </a:r>
          </a:p>
          <a:p>
            <a:r>
              <a:rPr lang="en-US" altLang="zh-HK" dirty="0"/>
              <a:t>Representation by running lines through points</a:t>
            </a:r>
          </a:p>
          <a:p>
            <a:r>
              <a:rPr lang="en-US" altLang="zh-HK" dirty="0"/>
              <a:t>No pixelation, regardless you zoom in and out. </a:t>
            </a:r>
          </a:p>
          <a:p>
            <a:endParaRPr lang="en-US" altLang="zh-HK" dirty="0"/>
          </a:p>
          <a:p>
            <a:endParaRPr lang="zh-HK" altLang="en-US" dirty="0"/>
          </a:p>
        </p:txBody>
      </p:sp>
      <p:pic>
        <p:nvPicPr>
          <p:cNvPr id="1026" name="Picture 2" descr="The top image shows vector GIS data to show lakes and rivers in blue and the background in gray. The bottom image shows the same area as a raster file with blocks of color to show rivers and lakes in blue and the background in shades of greens and yellow.">
            <a:extLst>
              <a:ext uri="{FF2B5EF4-FFF2-40B4-BE49-F238E27FC236}">
                <a16:creationId xmlns:a16="http://schemas.microsoft.com/office/drawing/2014/main" id="{049FB1D6-FC84-124D-0ED3-1D2FC4059B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065"/>
          <a:stretch/>
        </p:blipFill>
        <p:spPr bwMode="auto">
          <a:xfrm>
            <a:off x="6268039" y="1451728"/>
            <a:ext cx="4987925" cy="33559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he top image shows vector GIS data to show lakes and rivers in blue and the background in gray. The bottom image shows the same area as a raster file with blocks of color to show rivers and lakes in blue and the background in shades of greens and yellow.">
            <a:extLst>
              <a:ext uri="{FF2B5EF4-FFF2-40B4-BE49-F238E27FC236}">
                <a16:creationId xmlns:a16="http://schemas.microsoft.com/office/drawing/2014/main" id="{173AF7A5-02D4-7250-08B3-83B23902A1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065"/>
          <a:stretch/>
        </p:blipFill>
        <p:spPr bwMode="auto">
          <a:xfrm>
            <a:off x="936036" y="1451728"/>
            <a:ext cx="4987925" cy="33559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66D06A9-D172-4B64-F67A-00DBD4304A21}"/>
              </a:ext>
            </a:extLst>
          </p:cNvPr>
          <p:cNvSpPr txBox="1">
            <a:spLocks/>
          </p:cNvSpPr>
          <p:nvPr/>
        </p:nvSpPr>
        <p:spPr>
          <a:xfrm>
            <a:off x="936035" y="4967925"/>
            <a:ext cx="4987925" cy="1524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HK" sz="1800" b="1" dirty="0"/>
              <a:t>Raster</a:t>
            </a:r>
          </a:p>
          <a:p>
            <a:r>
              <a:rPr lang="en-US" altLang="zh-HK" sz="1800" dirty="0"/>
              <a:t>Many grids across an area. </a:t>
            </a:r>
          </a:p>
          <a:p>
            <a:r>
              <a:rPr lang="en-US" altLang="zh-HK" sz="1800" dirty="0"/>
              <a:t>Arbitrary value assigned to a grid.</a:t>
            </a:r>
          </a:p>
          <a:p>
            <a:r>
              <a:rPr lang="en-US" altLang="zh-HK" sz="1800" dirty="0"/>
              <a:t>Pixelation happens at an inappropriate scale.</a:t>
            </a:r>
          </a:p>
          <a:p>
            <a:endParaRPr lang="en-US" altLang="zh-HK" sz="1800" dirty="0"/>
          </a:p>
          <a:p>
            <a:endParaRPr lang="zh-HK" altLang="en-US" sz="1800" dirty="0"/>
          </a:p>
        </p:txBody>
      </p:sp>
      <p:sp>
        <p:nvSpPr>
          <p:cNvPr id="6" name="Action Button: Go Home 5">
            <a:hlinkClick r:id="rId4" action="ppaction://hlinksldjump" highlightClick="1"/>
            <a:extLst>
              <a:ext uri="{FF2B5EF4-FFF2-40B4-BE49-F238E27FC236}">
                <a16:creationId xmlns:a16="http://schemas.microsoft.com/office/drawing/2014/main" id="{B4EA027A-3239-F0B7-7C91-B31A98F34A7F}"/>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82392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59E-3ECC-67E7-0E10-314A00BDEF43}"/>
              </a:ext>
            </a:extLst>
          </p:cNvPr>
          <p:cNvSpPr>
            <a:spLocks noGrp="1"/>
          </p:cNvSpPr>
          <p:nvPr>
            <p:ph type="title"/>
          </p:nvPr>
        </p:nvSpPr>
        <p:spPr/>
        <p:txBody>
          <a:bodyPr/>
          <a:lstStyle/>
          <a:p>
            <a:r>
              <a:rPr lang="en-GB" altLang="zh-HK" dirty="0"/>
              <a:t>CRS = Coordinate Reference System</a:t>
            </a:r>
            <a:endParaRPr lang="zh-HK" altLang="en-US" dirty="0"/>
          </a:p>
        </p:txBody>
      </p:sp>
      <p:pic>
        <p:nvPicPr>
          <p:cNvPr id="2050" name="Picture 2" descr="projection surfaces graphic">
            <a:extLst>
              <a:ext uri="{FF2B5EF4-FFF2-40B4-BE49-F238E27FC236}">
                <a16:creationId xmlns:a16="http://schemas.microsoft.com/office/drawing/2014/main" id="{D02F20B4-A499-25A8-2ADC-4BC6F2FD8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179564"/>
            <a:ext cx="4447033" cy="309068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8B357DAA-AF0D-FFB2-CCF0-3BEB3C7E0C43}"/>
              </a:ext>
            </a:extLst>
          </p:cNvPr>
          <p:cNvSpPr>
            <a:spLocks noGrp="1"/>
          </p:cNvSpPr>
          <p:nvPr>
            <p:ph idx="1"/>
          </p:nvPr>
        </p:nvSpPr>
        <p:spPr>
          <a:xfrm>
            <a:off x="838201" y="1825625"/>
            <a:ext cx="4373879" cy="1438783"/>
          </a:xfrm>
        </p:spPr>
        <p:txBody>
          <a:bodyPr>
            <a:normAutofit/>
          </a:bodyPr>
          <a:lstStyle/>
          <a:p>
            <a:r>
              <a:rPr lang="en-US" altLang="zh-HK" sz="2000" dirty="0"/>
              <a:t>3D to 2D transformation</a:t>
            </a:r>
          </a:p>
          <a:p>
            <a:r>
              <a:rPr lang="en-US" altLang="zh-HK" sz="2000" dirty="0"/>
              <a:t>Geographically-specific to </a:t>
            </a:r>
            <a:r>
              <a:rPr lang="en-US" altLang="zh-HK" sz="2000" dirty="0" err="1"/>
              <a:t>minimise</a:t>
            </a:r>
            <a:r>
              <a:rPr lang="en-US" altLang="zh-HK" sz="2000" dirty="0"/>
              <a:t> distortion</a:t>
            </a:r>
          </a:p>
        </p:txBody>
      </p:sp>
      <p:sp>
        <p:nvSpPr>
          <p:cNvPr id="10" name="Content Placeholder 6">
            <a:extLst>
              <a:ext uri="{FF2B5EF4-FFF2-40B4-BE49-F238E27FC236}">
                <a16:creationId xmlns:a16="http://schemas.microsoft.com/office/drawing/2014/main" id="{78DB87EE-24F7-5DFB-CE91-B5B72F8FBE36}"/>
              </a:ext>
            </a:extLst>
          </p:cNvPr>
          <p:cNvSpPr txBox="1">
            <a:spLocks/>
          </p:cNvSpPr>
          <p:nvPr/>
        </p:nvSpPr>
        <p:spPr>
          <a:xfrm>
            <a:off x="5468833" y="1825625"/>
            <a:ext cx="2840776" cy="356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sz="1600" dirty="0"/>
              <a:t>EPSG:27700 for the UK</a:t>
            </a:r>
          </a:p>
        </p:txBody>
      </p:sp>
      <p:pic>
        <p:nvPicPr>
          <p:cNvPr id="12" name="Picture 11">
            <a:extLst>
              <a:ext uri="{FF2B5EF4-FFF2-40B4-BE49-F238E27FC236}">
                <a16:creationId xmlns:a16="http://schemas.microsoft.com/office/drawing/2014/main" id="{0CEB3795-C786-64ED-B9D7-DBC9CADCA860}"/>
              </a:ext>
            </a:extLst>
          </p:cNvPr>
          <p:cNvPicPr>
            <a:picLocks noChangeAspect="1"/>
          </p:cNvPicPr>
          <p:nvPr/>
        </p:nvPicPr>
        <p:blipFill>
          <a:blip r:embed="rId4"/>
          <a:stretch>
            <a:fillRect/>
          </a:stretch>
        </p:blipFill>
        <p:spPr>
          <a:xfrm>
            <a:off x="5468832" y="2505893"/>
            <a:ext cx="2840777" cy="3534456"/>
          </a:xfrm>
          <a:prstGeom prst="rect">
            <a:avLst/>
          </a:prstGeom>
        </p:spPr>
      </p:pic>
      <p:pic>
        <p:nvPicPr>
          <p:cNvPr id="14" name="Picture 13">
            <a:extLst>
              <a:ext uri="{FF2B5EF4-FFF2-40B4-BE49-F238E27FC236}">
                <a16:creationId xmlns:a16="http://schemas.microsoft.com/office/drawing/2014/main" id="{DE391AF2-7B22-907A-2601-F2EFB23ED96E}"/>
              </a:ext>
            </a:extLst>
          </p:cNvPr>
          <p:cNvPicPr>
            <a:picLocks noChangeAspect="1"/>
          </p:cNvPicPr>
          <p:nvPr/>
        </p:nvPicPr>
        <p:blipFill>
          <a:blip r:embed="rId5"/>
          <a:stretch>
            <a:fillRect/>
          </a:stretch>
        </p:blipFill>
        <p:spPr>
          <a:xfrm>
            <a:off x="8493209" y="2505892"/>
            <a:ext cx="3227112" cy="3534456"/>
          </a:xfrm>
          <a:prstGeom prst="rect">
            <a:avLst/>
          </a:prstGeom>
        </p:spPr>
      </p:pic>
      <p:sp>
        <p:nvSpPr>
          <p:cNvPr id="15" name="Content Placeholder 6">
            <a:extLst>
              <a:ext uri="{FF2B5EF4-FFF2-40B4-BE49-F238E27FC236}">
                <a16:creationId xmlns:a16="http://schemas.microsoft.com/office/drawing/2014/main" id="{4DB60FBB-27B0-97F7-8990-A35CFC03469D}"/>
              </a:ext>
            </a:extLst>
          </p:cNvPr>
          <p:cNvSpPr txBox="1">
            <a:spLocks/>
          </p:cNvSpPr>
          <p:nvPr/>
        </p:nvSpPr>
        <p:spPr>
          <a:xfrm>
            <a:off x="8493209" y="1481328"/>
            <a:ext cx="2840776" cy="95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sz="1600" dirty="0"/>
              <a:t>EPSG:2263 for the UK</a:t>
            </a:r>
          </a:p>
          <a:p>
            <a:r>
              <a:rPr lang="en-US" altLang="zh-HK" sz="1600" dirty="0"/>
              <a:t>2263 is supposed to be for New York</a:t>
            </a:r>
          </a:p>
        </p:txBody>
      </p:sp>
      <p:sp>
        <p:nvSpPr>
          <p:cNvPr id="16" name="Action Button: Go Home 15">
            <a:hlinkClick r:id="rId6" action="ppaction://hlinksldjump" highlightClick="1"/>
            <a:extLst>
              <a:ext uri="{FF2B5EF4-FFF2-40B4-BE49-F238E27FC236}">
                <a16:creationId xmlns:a16="http://schemas.microsoft.com/office/drawing/2014/main" id="{4CA0BCBE-62DF-7703-A17B-932756AC575F}"/>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9001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592E-7973-2304-19F9-A807CE2E7098}"/>
              </a:ext>
            </a:extLst>
          </p:cNvPr>
          <p:cNvSpPr>
            <a:spLocks noGrp="1"/>
          </p:cNvSpPr>
          <p:nvPr>
            <p:ph type="title"/>
          </p:nvPr>
        </p:nvSpPr>
        <p:spPr/>
        <p:txBody>
          <a:bodyPr/>
          <a:lstStyle/>
          <a:p>
            <a:r>
              <a:rPr lang="en-GB" altLang="zh-HK" dirty="0"/>
              <a:t>Spatial analysis algorithms (</a:t>
            </a:r>
            <a:r>
              <a:rPr lang="en-GB" altLang="zh-HK" dirty="0" err="1"/>
              <a:t>Qgis</a:t>
            </a:r>
            <a:r>
              <a:rPr lang="en-GB" altLang="zh-HK" dirty="0"/>
              <a:t>, ArcGIS)</a:t>
            </a:r>
            <a:endParaRPr lang="zh-HK" altLang="en-US" dirty="0"/>
          </a:p>
        </p:txBody>
      </p:sp>
      <p:pic>
        <p:nvPicPr>
          <p:cNvPr id="5" name="Picture 4">
            <a:extLst>
              <a:ext uri="{FF2B5EF4-FFF2-40B4-BE49-F238E27FC236}">
                <a16:creationId xmlns:a16="http://schemas.microsoft.com/office/drawing/2014/main" id="{C71CEF2C-DF9A-B771-E174-5C63FDE2157F}"/>
              </a:ext>
            </a:extLst>
          </p:cNvPr>
          <p:cNvPicPr>
            <a:picLocks noChangeAspect="1"/>
          </p:cNvPicPr>
          <p:nvPr/>
        </p:nvPicPr>
        <p:blipFill rotWithShape="1">
          <a:blip r:embed="rId2"/>
          <a:srcRect l="1407" r="883" b="11958"/>
          <a:stretch/>
        </p:blipFill>
        <p:spPr>
          <a:xfrm>
            <a:off x="985167" y="1466896"/>
            <a:ext cx="3327662" cy="2090688"/>
          </a:xfrm>
          <a:prstGeom prst="rect">
            <a:avLst/>
          </a:prstGeom>
        </p:spPr>
      </p:pic>
      <p:pic>
        <p:nvPicPr>
          <p:cNvPr id="7" name="Picture 6">
            <a:extLst>
              <a:ext uri="{FF2B5EF4-FFF2-40B4-BE49-F238E27FC236}">
                <a16:creationId xmlns:a16="http://schemas.microsoft.com/office/drawing/2014/main" id="{65D5C988-EB35-DCF4-2CF9-0F37D20C6F1C}"/>
              </a:ext>
            </a:extLst>
          </p:cNvPr>
          <p:cNvPicPr>
            <a:picLocks noChangeAspect="1"/>
          </p:cNvPicPr>
          <p:nvPr/>
        </p:nvPicPr>
        <p:blipFill>
          <a:blip r:embed="rId3"/>
          <a:stretch>
            <a:fillRect/>
          </a:stretch>
        </p:blipFill>
        <p:spPr>
          <a:xfrm>
            <a:off x="985167" y="3678037"/>
            <a:ext cx="3327662" cy="2814838"/>
          </a:xfrm>
          <a:prstGeom prst="rect">
            <a:avLst/>
          </a:prstGeom>
        </p:spPr>
      </p:pic>
      <p:pic>
        <p:nvPicPr>
          <p:cNvPr id="8194" name="Picture 2" descr="IJERPH | Free Full-Text | Nature's Role in Supporting Health during the  COVID-19 Pandemic: A Geospatial and Socioecological Study">
            <a:extLst>
              <a:ext uri="{FF2B5EF4-FFF2-40B4-BE49-F238E27FC236}">
                <a16:creationId xmlns:a16="http://schemas.microsoft.com/office/drawing/2014/main" id="{04D7168C-7895-E4F0-8998-32899233E5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512" r="-278"/>
          <a:stretch/>
        </p:blipFill>
        <p:spPr bwMode="auto">
          <a:xfrm>
            <a:off x="4527199" y="1955802"/>
            <a:ext cx="2985964" cy="344446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mparison of network and street-side buffer strategies. Source:... |  Download Scientific Diagram">
            <a:extLst>
              <a:ext uri="{FF2B5EF4-FFF2-40B4-BE49-F238E27FC236}">
                <a16:creationId xmlns:a16="http://schemas.microsoft.com/office/drawing/2014/main" id="{181A89AC-A60B-19E2-AB95-247D0A9CFF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12" t="5469"/>
          <a:stretch/>
        </p:blipFill>
        <p:spPr bwMode="auto">
          <a:xfrm>
            <a:off x="7664802" y="1466896"/>
            <a:ext cx="4087103" cy="4792502"/>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Go Home 7">
            <a:hlinkClick r:id="rId6" action="ppaction://hlinksldjump" highlightClick="1"/>
            <a:extLst>
              <a:ext uri="{FF2B5EF4-FFF2-40B4-BE49-F238E27FC236}">
                <a16:creationId xmlns:a16="http://schemas.microsoft.com/office/drawing/2014/main" id="{64B5B036-C5D7-D8FF-6C65-F3B42CBFFB65}"/>
              </a:ext>
            </a:extLst>
          </p:cNvPr>
          <p:cNvSpPr/>
          <p:nvPr/>
        </p:nvSpPr>
        <p:spPr>
          <a:xfrm>
            <a:off x="254524" y="791852"/>
            <a:ext cx="395925" cy="395925"/>
          </a:xfrm>
          <a:prstGeom prst="actionButtonHom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618747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1443</Words>
  <Application>Microsoft Office PowerPoint</Application>
  <PresentationFormat>Widescreen</PresentationFormat>
  <Paragraphs>146</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Calibri Light</vt:lpstr>
      <vt:lpstr>Office Theme</vt:lpstr>
      <vt:lpstr>Digital method of the month: GIS</vt:lpstr>
      <vt:lpstr>Today's Schedule</vt:lpstr>
      <vt:lpstr>What is GIS?</vt:lpstr>
      <vt:lpstr>What is GIS?</vt:lpstr>
      <vt:lpstr>What is GIS?</vt:lpstr>
      <vt:lpstr>Concept to get familiar with</vt:lpstr>
      <vt:lpstr>Raster vs Vector</vt:lpstr>
      <vt:lpstr>CRS = Coordinate Reference System</vt:lpstr>
      <vt:lpstr>Spatial analysis algorithms (Qgis, ArcGIS)</vt:lpstr>
      <vt:lpstr>OSM and WMS</vt:lpstr>
      <vt:lpstr>Databases</vt:lpstr>
      <vt:lpstr>Image processing: NDVI, DEM</vt:lpstr>
      <vt:lpstr>Topology</vt:lpstr>
      <vt:lpstr>Time</vt:lpstr>
      <vt:lpstr>Time</vt:lpstr>
      <vt:lpstr>Easy Pitfalls</vt:lpstr>
      <vt:lpstr>The Big Questions</vt:lpstr>
      <vt:lpstr>Softwares</vt:lpstr>
      <vt:lpstr>Softwares</vt:lpstr>
      <vt:lpstr>Where to Search for Help</vt:lpstr>
      <vt:lpstr>Resources to learn GIS</vt:lpstr>
      <vt:lpstr>Resources to learn GIS</vt:lpstr>
      <vt:lpstr>Resources To Learn GIS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DMM: GIS</dc:title>
  <dc:creator>Ki Tong</dc:creator>
  <cp:lastModifiedBy>Ki Tong</cp:lastModifiedBy>
  <cp:revision>65</cp:revision>
  <dcterms:created xsi:type="dcterms:W3CDTF">2023-09-14T08:55:33Z</dcterms:created>
  <dcterms:modified xsi:type="dcterms:W3CDTF">2023-09-16T12:32:40Z</dcterms:modified>
</cp:coreProperties>
</file>